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C609EBD-A871-414D-BBF8-6921662596CC}">
  <a:tblStyle styleId="{7C609EBD-A871-414D-BBF8-6921662596CC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Shape 6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Shape 6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Shape 6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Shape 6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Shape 6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Shape 6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Shape 6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Shape 6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Shape 7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Shape 7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Shape 7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Shape 7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Shape 7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Shape 7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Shape 7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Shape 7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Shape 7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Shape 7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Shape 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Shape 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Shape 8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Shape 8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Shape 8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Shape 8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Shape 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Shape 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Shape 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" name="Shape 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hape 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Shape 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Shape 3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Shape 3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Shape 4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Shape 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Shape 4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Shape 4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901500"/>
            <a:ext cx="9144000" cy="424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901475"/>
            <a:ext cx="9144000" cy="133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60950" y="0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200350"/>
            <a:ext cx="8222100" cy="342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460950" y="0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27" name="Shape 27"/>
          <p:cNvSpPr/>
          <p:nvPr/>
        </p:nvSpPr>
        <p:spPr>
          <a:xfrm flipH="1" rot="10800000">
            <a:off x="0" y="901500"/>
            <a:ext cx="9144000" cy="424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" name="Shape 28"/>
          <p:cNvSpPr/>
          <p:nvPr/>
        </p:nvSpPr>
        <p:spPr>
          <a:xfrm>
            <a:off x="0" y="901475"/>
            <a:ext cx="9144000" cy="1332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471900" y="1233274"/>
            <a:ext cx="3999900" cy="3359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2" type="body"/>
          </p:nvPr>
        </p:nvSpPr>
        <p:spPr>
          <a:xfrm>
            <a:off x="4694250" y="1233274"/>
            <a:ext cx="3999900" cy="3359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6000"/>
            </a:lvl1pPr>
            <a:lvl2pPr lvl="1">
              <a:spcBef>
                <a:spcPts val="0"/>
              </a:spcBef>
              <a:buSzPct val="100000"/>
              <a:defRPr sz="6000"/>
            </a:lvl2pPr>
            <a:lvl3pPr lvl="2">
              <a:spcBef>
                <a:spcPts val="0"/>
              </a:spcBef>
              <a:buSzPct val="100000"/>
              <a:defRPr sz="6000"/>
            </a:lvl3pPr>
            <a:lvl4pPr lvl="3">
              <a:spcBef>
                <a:spcPts val="0"/>
              </a:spcBef>
              <a:buSzPct val="100000"/>
              <a:defRPr sz="6000"/>
            </a:lvl4pPr>
            <a:lvl5pPr lvl="4">
              <a:spcBef>
                <a:spcPts val="0"/>
              </a:spcBef>
              <a:buSzPct val="100000"/>
              <a:defRPr sz="6000"/>
            </a:lvl5pPr>
            <a:lvl6pPr lvl="5">
              <a:spcBef>
                <a:spcPts val="0"/>
              </a:spcBef>
              <a:buSzPct val="100000"/>
              <a:defRPr sz="6000"/>
            </a:lvl6pPr>
            <a:lvl7pPr lvl="6">
              <a:spcBef>
                <a:spcPts val="0"/>
              </a:spcBef>
              <a:buSzPct val="100000"/>
              <a:defRPr sz="6000"/>
            </a:lvl7pPr>
            <a:lvl8pPr lvl="7">
              <a:spcBef>
                <a:spcPts val="0"/>
              </a:spcBef>
              <a:buSzPct val="100000"/>
              <a:defRPr sz="6000"/>
            </a:lvl8pPr>
            <a:lvl9pPr lvl="8">
              <a:spcBef>
                <a:spcPts val="0"/>
              </a:spcBef>
              <a:buSzPct val="100000"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6"/>
            <a:ext cx="4045200" cy="12350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2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2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Relationship Id="rId4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9" Type="http://schemas.openxmlformats.org/officeDocument/2006/relationships/image" Target="../media/image22.png"/><Relationship Id="rId5" Type="http://schemas.openxmlformats.org/officeDocument/2006/relationships/image" Target="../media/image5.png"/><Relationship Id="rId6" Type="http://schemas.openxmlformats.org/officeDocument/2006/relationships/image" Target="../media/image1.png"/><Relationship Id="rId7" Type="http://schemas.openxmlformats.org/officeDocument/2006/relationships/image" Target="../media/image9.png"/><Relationship Id="rId8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4294967295" type="subTitle"/>
          </p:nvPr>
        </p:nvSpPr>
        <p:spPr>
          <a:xfrm>
            <a:off x="460950" y="2795428"/>
            <a:ext cx="8222100" cy="1111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200000"/>
              </a:lnSpc>
              <a:spcBef>
                <a:spcPts val="0"/>
              </a:spcBef>
              <a:buNone/>
            </a:pPr>
            <a:r>
              <a:rPr lang="en-GB">
                <a:solidFill>
                  <a:schemeClr val="accent3"/>
                </a:solidFill>
              </a:rPr>
              <a:t>Abigail See*     </a:t>
            </a:r>
            <a:r>
              <a:rPr lang="en-GB">
                <a:solidFill>
                  <a:schemeClr val="accent3"/>
                </a:solidFill>
              </a:rPr>
              <a:t>     </a:t>
            </a:r>
            <a:r>
              <a:rPr lang="en-GB">
                <a:solidFill>
                  <a:schemeClr val="accent3"/>
                </a:solidFill>
              </a:rPr>
              <a:t>Peter J. Liu</a:t>
            </a:r>
            <a:r>
              <a:rPr baseline="30000" lang="en-GB">
                <a:solidFill>
                  <a:schemeClr val="accent3"/>
                </a:solidFill>
              </a:rPr>
              <a:t>+</a:t>
            </a:r>
            <a:r>
              <a:rPr lang="en-GB">
                <a:solidFill>
                  <a:schemeClr val="accent3"/>
                </a:solidFill>
              </a:rPr>
              <a:t>          </a:t>
            </a:r>
            <a:r>
              <a:rPr lang="en-GB">
                <a:solidFill>
                  <a:schemeClr val="accent3"/>
                </a:solidFill>
              </a:rPr>
              <a:t>Christopher Manning*</a:t>
            </a:r>
            <a:br>
              <a:rPr lang="en-GB">
                <a:solidFill>
                  <a:schemeClr val="accent3"/>
                </a:solidFill>
              </a:rPr>
            </a:br>
            <a:r>
              <a:rPr lang="en-GB">
                <a:solidFill>
                  <a:schemeClr val="accent3"/>
                </a:solidFill>
              </a:rPr>
              <a:t>*Stanford NLP              </a:t>
            </a:r>
            <a:r>
              <a:rPr baseline="30000" lang="en-GB">
                <a:solidFill>
                  <a:schemeClr val="accent3"/>
                </a:solidFill>
              </a:rPr>
              <a:t>+</a:t>
            </a:r>
            <a:r>
              <a:rPr lang="en-GB">
                <a:solidFill>
                  <a:schemeClr val="accent3"/>
                </a:solidFill>
              </a:rPr>
              <a:t>Google Brain</a:t>
            </a:r>
          </a:p>
        </p:txBody>
      </p:sp>
      <p:sp>
        <p:nvSpPr>
          <p:cNvPr id="68" name="Shape 68"/>
          <p:cNvSpPr txBox="1"/>
          <p:nvPr>
            <p:ph idx="4294967295" type="ctrTitle"/>
          </p:nvPr>
        </p:nvSpPr>
        <p:spPr>
          <a:xfrm>
            <a:off x="460950" y="1236575"/>
            <a:ext cx="8222100" cy="1265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4800">
                <a:solidFill>
                  <a:schemeClr val="dk1"/>
                </a:solidFill>
              </a:rPr>
              <a:t>Get To The Point: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GB" sz="2400">
                <a:solidFill>
                  <a:schemeClr val="dk1"/>
                </a:solidFill>
              </a:rPr>
              <a:t>Summarization with Pointer-Generator Networks</a:t>
            </a:r>
          </a:p>
        </p:txBody>
      </p:sp>
      <p:pic>
        <p:nvPicPr>
          <p:cNvPr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32725" y="187800"/>
            <a:ext cx="1156875" cy="114971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lp-logo-10x10-trans.gif" id="70" name="Shape 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670" y="187800"/>
            <a:ext cx="1156875" cy="11647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Shape 71"/>
          <p:cNvSpPr txBox="1"/>
          <p:nvPr>
            <p:ph idx="4294967295" type="subTitle"/>
          </p:nvPr>
        </p:nvSpPr>
        <p:spPr>
          <a:xfrm>
            <a:off x="460950" y="4335130"/>
            <a:ext cx="8222100" cy="508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>
                <a:solidFill>
                  <a:schemeClr val="accent2"/>
                </a:solidFill>
              </a:rPr>
              <a:t>1st August</a:t>
            </a:r>
            <a:r>
              <a:rPr lang="en-GB">
                <a:solidFill>
                  <a:schemeClr val="accent2"/>
                </a:solidFill>
              </a:rPr>
              <a:t> 2017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Shape 675"/>
          <p:cNvSpPr txBox="1"/>
          <p:nvPr>
            <p:ph type="title"/>
          </p:nvPr>
        </p:nvSpPr>
        <p:spPr>
          <a:xfrm>
            <a:off x="460950" y="0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Improvements</a:t>
            </a:r>
          </a:p>
        </p:txBody>
      </p:sp>
      <p:graphicFrame>
        <p:nvGraphicFramePr>
          <p:cNvPr id="676" name="Shape 676"/>
          <p:cNvGraphicFramePr/>
          <p:nvPr/>
        </p:nvGraphicFramePr>
        <p:xfrm>
          <a:off x="507950" y="1372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{7C609EBD-A871-414D-BBF8-6921662596CC}</a:tableStyleId>
              </a:tblPr>
              <a:tblGrid>
                <a:gridCol w="4077200"/>
                <a:gridCol w="4077200"/>
              </a:tblGrid>
              <a:tr h="4704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-GB" sz="180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Before</a:t>
                      </a:r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b="1" lang="en-GB" sz="180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After</a:t>
                      </a:r>
                    </a:p>
                  </a:txBody>
                  <a:tcPr marT="91425" marB="91425" marR="91425" marL="91425" anchor="ctr"/>
                </a:tc>
              </a:tr>
              <a:tr h="11481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i="1" lang="en-GB" sz="1800">
                          <a:solidFill>
                            <a:schemeClr val="accent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UNK UNK</a:t>
                      </a:r>
                      <a:r>
                        <a:rPr i="1" lang="en-GB" sz="180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was expelled from the </a:t>
                      </a:r>
                      <a:br>
                        <a:rPr i="1" lang="en-GB" sz="180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</a:br>
                      <a:r>
                        <a:rPr i="1" lang="en-GB" sz="180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dubai open chess tournament </a:t>
                      </a:r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i="1" lang="en-GB" sz="1800">
                          <a:solidFill>
                            <a:schemeClr val="accen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gaioz nigalidze</a:t>
                      </a:r>
                      <a:r>
                        <a:rPr i="1" lang="en-GB" sz="180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was expelled from the dubai open chess tournament</a:t>
                      </a:r>
                    </a:p>
                  </a:txBody>
                  <a:tcPr marT="91425" marB="91425" marR="91425" marL="91425" anchor="ctr"/>
                </a:tc>
              </a:tr>
              <a:tr h="10364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i="1" lang="en-GB" sz="180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</a:t>
                      </a:r>
                      <a:r>
                        <a:rPr i="1" lang="en-GB" sz="1800">
                          <a:solidFill>
                            <a:schemeClr val="accent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2015</a:t>
                      </a:r>
                      <a:r>
                        <a:rPr i="1" lang="en-GB" sz="180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rio olympic games</a:t>
                      </a:r>
                    </a:p>
                  </a:txBody>
                  <a:tcPr marT="91425" marB="91425" marR="91425" marL="91425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i="1" lang="en-GB" sz="180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the </a:t>
                      </a:r>
                      <a:r>
                        <a:rPr i="1" lang="en-GB" sz="1800">
                          <a:solidFill>
                            <a:schemeClr val="accen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2016</a:t>
                      </a:r>
                      <a:r>
                        <a:rPr i="1" lang="en-GB" sz="1800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rio olympic games</a:t>
                      </a: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Shape 681"/>
          <p:cNvSpPr txBox="1"/>
          <p:nvPr>
            <p:ph idx="1" type="body"/>
          </p:nvPr>
        </p:nvSpPr>
        <p:spPr>
          <a:xfrm>
            <a:off x="471900" y="1200350"/>
            <a:ext cx="8222100" cy="1366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GB" u="sng"/>
              <a:t>Problem 1:</a:t>
            </a:r>
            <a:r>
              <a:rPr lang="en-GB"/>
              <a:t> The summaries sometimes </a:t>
            </a:r>
            <a:r>
              <a:rPr lang="en-GB">
                <a:solidFill>
                  <a:schemeClr val="dk1"/>
                </a:solidFill>
              </a:rPr>
              <a:t>reproduce factual details inaccurately</a:t>
            </a:r>
            <a:r>
              <a:rPr lang="en-GB"/>
              <a:t>.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GB"/>
              <a:t>e.g. </a:t>
            </a:r>
            <a:r>
              <a:rPr i="1" lang="en-GB"/>
              <a:t>Germany beat Argentina </a:t>
            </a:r>
            <a:r>
              <a:rPr i="1" lang="en-GB">
                <a:solidFill>
                  <a:schemeClr val="accent3"/>
                </a:solidFill>
              </a:rPr>
              <a:t>3-2</a:t>
            </a:r>
          </a:p>
        </p:txBody>
      </p:sp>
      <p:sp>
        <p:nvSpPr>
          <p:cNvPr id="682" name="Shape 682"/>
          <p:cNvSpPr txBox="1"/>
          <p:nvPr>
            <p:ph type="title"/>
          </p:nvPr>
        </p:nvSpPr>
        <p:spPr>
          <a:xfrm>
            <a:off x="460950" y="0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Two Problems</a:t>
            </a:r>
          </a:p>
        </p:txBody>
      </p:sp>
      <p:sp>
        <p:nvSpPr>
          <p:cNvPr id="683" name="Shape 683"/>
          <p:cNvSpPr txBox="1"/>
          <p:nvPr>
            <p:ph idx="1" type="body"/>
          </p:nvPr>
        </p:nvSpPr>
        <p:spPr>
          <a:xfrm>
            <a:off x="471900" y="2207237"/>
            <a:ext cx="8222100" cy="567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GB" u="sng">
                <a:solidFill>
                  <a:schemeClr val="accent2"/>
                </a:solidFill>
              </a:rPr>
              <a:t>Solution:</a:t>
            </a:r>
            <a:r>
              <a:rPr b="1" lang="en-GB"/>
              <a:t> </a:t>
            </a:r>
            <a:r>
              <a:rPr lang="en-GB"/>
              <a:t>Use a </a:t>
            </a:r>
            <a:r>
              <a:rPr lang="en-GB">
                <a:solidFill>
                  <a:schemeClr val="dk1"/>
                </a:solidFill>
              </a:rPr>
              <a:t>pointer</a:t>
            </a:r>
            <a:r>
              <a:rPr lang="en-GB"/>
              <a:t> to copy words.</a:t>
            </a:r>
          </a:p>
        </p:txBody>
      </p:sp>
      <p:sp>
        <p:nvSpPr>
          <p:cNvPr id="684" name="Shape 684"/>
          <p:cNvSpPr txBox="1"/>
          <p:nvPr>
            <p:ph idx="1" type="body"/>
          </p:nvPr>
        </p:nvSpPr>
        <p:spPr>
          <a:xfrm>
            <a:off x="471900" y="3264825"/>
            <a:ext cx="8222100" cy="113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GB" u="sng"/>
              <a:t>Problem 2:</a:t>
            </a:r>
            <a:r>
              <a:rPr lang="en-GB"/>
              <a:t> The summaries sometimes </a:t>
            </a:r>
            <a:r>
              <a:rPr lang="en-GB">
                <a:solidFill>
                  <a:schemeClr val="dk1"/>
                </a:solidFill>
              </a:rPr>
              <a:t>repeat themselves</a:t>
            </a:r>
            <a:r>
              <a:rPr lang="en-GB"/>
              <a:t>.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GB"/>
              <a:t>e.g. </a:t>
            </a:r>
            <a:r>
              <a:rPr i="1" lang="en-GB"/>
              <a:t>Germany beat Germany beat Germany beat…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u="sng"/>
          </a:p>
        </p:txBody>
      </p:sp>
      <p:sp>
        <p:nvSpPr>
          <p:cNvPr id="685" name="Shape 685"/>
          <p:cNvSpPr txBox="1"/>
          <p:nvPr>
            <p:ph idx="1" type="body"/>
          </p:nvPr>
        </p:nvSpPr>
        <p:spPr>
          <a:xfrm>
            <a:off x="471900" y="4319025"/>
            <a:ext cx="8222100" cy="567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GB" u="sng">
                <a:solidFill>
                  <a:schemeClr val="accent2"/>
                </a:solidFill>
              </a:rPr>
              <a:t>Solution:</a:t>
            </a:r>
            <a:r>
              <a:rPr b="1" lang="en-GB">
                <a:solidFill>
                  <a:schemeClr val="accent2"/>
                </a:solidFill>
              </a:rPr>
              <a:t> </a:t>
            </a:r>
            <a:r>
              <a:rPr lang="en-GB"/>
              <a:t>Penalize </a:t>
            </a:r>
            <a:r>
              <a:rPr lang="en-GB">
                <a:solidFill>
                  <a:schemeClr val="dk1"/>
                </a:solidFill>
              </a:rPr>
              <a:t>repeatedly attending</a:t>
            </a:r>
            <a:r>
              <a:rPr lang="en-GB"/>
              <a:t> to </a:t>
            </a:r>
            <a:r>
              <a:rPr lang="en-GB">
                <a:solidFill>
                  <a:schemeClr val="dk1"/>
                </a:solidFill>
              </a:rPr>
              <a:t>same parts</a:t>
            </a:r>
            <a:r>
              <a:rPr lang="en-GB"/>
              <a:t> of the source text.</a:t>
            </a:r>
          </a:p>
        </p:txBody>
      </p:sp>
      <p:sp>
        <p:nvSpPr>
          <p:cNvPr id="686" name="Shape 686"/>
          <p:cNvSpPr/>
          <p:nvPr/>
        </p:nvSpPr>
        <p:spPr>
          <a:xfrm>
            <a:off x="382775" y="3219875"/>
            <a:ext cx="8484900" cy="1691700"/>
          </a:xfrm>
          <a:prstGeom prst="rect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Shape 691"/>
          <p:cNvSpPr txBox="1"/>
          <p:nvPr>
            <p:ph type="title"/>
          </p:nvPr>
        </p:nvSpPr>
        <p:spPr>
          <a:xfrm>
            <a:off x="460950" y="0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Reducing repetition with coverage</a:t>
            </a:r>
          </a:p>
        </p:txBody>
      </p:sp>
      <p:sp>
        <p:nvSpPr>
          <p:cNvPr id="692" name="Shape 692"/>
          <p:cNvSpPr txBox="1"/>
          <p:nvPr>
            <p:ph idx="1" type="body"/>
          </p:nvPr>
        </p:nvSpPr>
        <p:spPr>
          <a:xfrm>
            <a:off x="460950" y="1047950"/>
            <a:ext cx="8222100" cy="503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i="1" lang="en-GB">
                <a:solidFill>
                  <a:schemeClr val="dk1"/>
                </a:solidFill>
              </a:rPr>
              <a:t>C</a:t>
            </a:r>
            <a:r>
              <a:rPr i="1" lang="en-GB">
                <a:solidFill>
                  <a:schemeClr val="dk1"/>
                </a:solidFill>
              </a:rPr>
              <a:t>overage</a:t>
            </a:r>
            <a:r>
              <a:rPr lang="en-GB"/>
              <a:t> = </a:t>
            </a:r>
            <a:r>
              <a:rPr lang="en-GB"/>
              <a:t>cumulative</a:t>
            </a:r>
            <a:r>
              <a:rPr lang="en-GB"/>
              <a:t> attention </a:t>
            </a:r>
            <a:r>
              <a:rPr lang="en-GB"/>
              <a:t>= what has been covered so far</a:t>
            </a:r>
          </a:p>
        </p:txBody>
      </p:sp>
      <p:pic>
        <p:nvPicPr>
          <p:cNvPr descr="coverage.gif" id="693" name="Shape 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0166" y="2138912"/>
            <a:ext cx="7323667" cy="865674"/>
          </a:xfrm>
          <a:prstGeom prst="rect">
            <a:avLst/>
          </a:prstGeom>
          <a:noFill/>
          <a:ln>
            <a:noFill/>
          </a:ln>
        </p:spPr>
      </p:pic>
      <p:sp>
        <p:nvSpPr>
          <p:cNvPr id="694" name="Shape 694"/>
          <p:cNvSpPr txBox="1"/>
          <p:nvPr>
            <p:ph idx="1" type="body"/>
          </p:nvPr>
        </p:nvSpPr>
        <p:spPr>
          <a:xfrm>
            <a:off x="460950" y="3259837"/>
            <a:ext cx="8222100" cy="1010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-GB"/>
              <a:t>Use coverage as </a:t>
            </a:r>
            <a:r>
              <a:rPr lang="en-GB">
                <a:solidFill>
                  <a:schemeClr val="dk1"/>
                </a:solidFill>
              </a:rPr>
              <a:t>extra input to attention mechanism</a:t>
            </a:r>
            <a:r>
              <a:rPr lang="en-GB">
                <a:solidFill>
                  <a:srgbClr val="737373"/>
                </a:solidFill>
              </a:rPr>
              <a:t>.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-GB">
                <a:solidFill>
                  <a:schemeClr val="dk1"/>
                </a:solidFill>
              </a:rPr>
              <a:t>Penalize</a:t>
            </a:r>
            <a:r>
              <a:rPr lang="en-GB"/>
              <a:t> attending to things that have already been covered.</a:t>
            </a:r>
            <a:br>
              <a:rPr lang="en-GB"/>
            </a:br>
            <a:br>
              <a:rPr lang="en-GB"/>
            </a:br>
          </a:p>
        </p:txBody>
      </p:sp>
      <p:sp>
        <p:nvSpPr>
          <p:cNvPr id="695" name="Shape 695"/>
          <p:cNvSpPr txBox="1"/>
          <p:nvPr>
            <p:ph idx="1" type="body"/>
          </p:nvPr>
        </p:nvSpPr>
        <p:spPr>
          <a:xfrm>
            <a:off x="0" y="4525500"/>
            <a:ext cx="9144000" cy="618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i="1" lang="en-GB" sz="900"/>
              <a:t>[4] </a:t>
            </a:r>
            <a:r>
              <a:rPr b="1" i="1" lang="en-GB" sz="900"/>
              <a:t>Modeling coverage for neural machine translation.</a:t>
            </a:r>
            <a:r>
              <a:rPr i="1" lang="en-GB" sz="900"/>
              <a:t> Tu et al., 2016,</a:t>
            </a:r>
            <a:br>
              <a:rPr i="1" lang="en-GB" sz="900"/>
            </a:br>
            <a:r>
              <a:rPr i="1" lang="en-GB" sz="900"/>
              <a:t>[5] </a:t>
            </a:r>
            <a:r>
              <a:rPr b="1" i="1" lang="en-GB" sz="900"/>
              <a:t>Coverage embedding models for neural machine translation.</a:t>
            </a:r>
            <a:r>
              <a:rPr i="1" lang="en-GB" sz="900"/>
              <a:t> Mi et al., 2016</a:t>
            </a:r>
            <a:br>
              <a:rPr i="1" lang="en-GB" sz="900"/>
            </a:br>
            <a:r>
              <a:rPr i="1" lang="en-GB" sz="900"/>
              <a:t>[6] </a:t>
            </a:r>
            <a:r>
              <a:rPr b="1" i="1" lang="en-GB" sz="900"/>
              <a:t>Distraction-based neural networks for modeling documents.</a:t>
            </a:r>
            <a:r>
              <a:rPr i="1" lang="en-GB" sz="900"/>
              <a:t> Chen et al., 2016.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Shape 700"/>
          <p:cNvSpPr txBox="1"/>
          <p:nvPr>
            <p:ph idx="1" type="body"/>
          </p:nvPr>
        </p:nvSpPr>
        <p:spPr>
          <a:xfrm>
            <a:off x="4918300" y="4226875"/>
            <a:ext cx="3864300" cy="767700"/>
          </a:xfrm>
          <a:prstGeom prst="rect">
            <a:avLst/>
          </a:prstGeom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-GB" u="sng">
                <a:solidFill>
                  <a:schemeClr val="accent2"/>
                </a:solidFill>
              </a:rPr>
              <a:t>Result:</a:t>
            </a:r>
            <a:r>
              <a:rPr lang="en-GB">
                <a:solidFill>
                  <a:schemeClr val="accent2"/>
                </a:solidFill>
              </a:rPr>
              <a:t> repetition rate reduced to level similar to human summaries</a:t>
            </a:r>
          </a:p>
        </p:txBody>
      </p:sp>
      <p:pic>
        <p:nvPicPr>
          <p:cNvPr descr="coverage (1).png" id="701" name="Shape 7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0175" y="2138925"/>
            <a:ext cx="7323650" cy="865661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Shape 702"/>
          <p:cNvSpPr txBox="1"/>
          <p:nvPr>
            <p:ph type="title"/>
          </p:nvPr>
        </p:nvSpPr>
        <p:spPr>
          <a:xfrm>
            <a:off x="460950" y="0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Reducing repetition with coverage</a:t>
            </a:r>
          </a:p>
        </p:txBody>
      </p:sp>
      <p:sp>
        <p:nvSpPr>
          <p:cNvPr id="703" name="Shape 703"/>
          <p:cNvSpPr txBox="1"/>
          <p:nvPr>
            <p:ph idx="1" type="body"/>
          </p:nvPr>
        </p:nvSpPr>
        <p:spPr>
          <a:xfrm>
            <a:off x="460950" y="1047950"/>
            <a:ext cx="8222100" cy="503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i="1" lang="en-GB">
                <a:solidFill>
                  <a:schemeClr val="dk1"/>
                </a:solidFill>
              </a:rPr>
              <a:t>Coverage</a:t>
            </a:r>
            <a:r>
              <a:rPr lang="en-GB"/>
              <a:t> = cumulative attention = what has been covered so far</a:t>
            </a:r>
          </a:p>
        </p:txBody>
      </p:sp>
      <p:sp>
        <p:nvSpPr>
          <p:cNvPr id="704" name="Shape 704"/>
          <p:cNvSpPr txBox="1"/>
          <p:nvPr>
            <p:ph idx="1" type="body"/>
          </p:nvPr>
        </p:nvSpPr>
        <p:spPr>
          <a:xfrm>
            <a:off x="460950" y="3259848"/>
            <a:ext cx="8222100" cy="86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-GB"/>
              <a:t>Use coverage as </a:t>
            </a:r>
            <a:r>
              <a:rPr lang="en-GB">
                <a:solidFill>
                  <a:schemeClr val="dk1"/>
                </a:solidFill>
              </a:rPr>
              <a:t>extra input to attention mechanism</a:t>
            </a:r>
            <a:r>
              <a:rPr lang="en-GB">
                <a:solidFill>
                  <a:srgbClr val="737373"/>
                </a:solidFill>
              </a:rPr>
              <a:t>.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-GB">
                <a:solidFill>
                  <a:schemeClr val="dk1"/>
                </a:solidFill>
              </a:rPr>
              <a:t>Penalize</a:t>
            </a:r>
            <a:r>
              <a:rPr lang="en-GB"/>
              <a:t> attending to things that have already been covered.</a:t>
            </a:r>
            <a:br>
              <a:rPr lang="en-GB"/>
            </a:br>
            <a:br>
              <a:rPr lang="en-GB"/>
            </a:br>
          </a:p>
        </p:txBody>
      </p:sp>
      <p:sp>
        <p:nvSpPr>
          <p:cNvPr id="705" name="Shape 705"/>
          <p:cNvSpPr txBox="1"/>
          <p:nvPr>
            <p:ph idx="1" type="body"/>
          </p:nvPr>
        </p:nvSpPr>
        <p:spPr>
          <a:xfrm>
            <a:off x="0" y="4525500"/>
            <a:ext cx="4377900" cy="618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i="1" lang="en-GB" sz="900"/>
              <a:t>[4] </a:t>
            </a:r>
            <a:r>
              <a:rPr b="1" i="1" lang="en-GB" sz="900"/>
              <a:t>Modeling coverage for neural machine translation.</a:t>
            </a:r>
            <a:r>
              <a:rPr i="1" lang="en-GB" sz="900"/>
              <a:t> Tu et al., 2016,</a:t>
            </a:r>
            <a:br>
              <a:rPr i="1" lang="en-GB" sz="900"/>
            </a:br>
            <a:r>
              <a:rPr i="1" lang="en-GB" sz="900"/>
              <a:t>[5] </a:t>
            </a:r>
            <a:r>
              <a:rPr b="1" i="1" lang="en-GB" sz="900"/>
              <a:t>Coverage embedding models for neural machine translation.</a:t>
            </a:r>
            <a:r>
              <a:rPr i="1" lang="en-GB" sz="900"/>
              <a:t> Mi et al., 2016</a:t>
            </a:r>
            <a:br>
              <a:rPr i="1" lang="en-GB" sz="900"/>
            </a:br>
            <a:r>
              <a:rPr i="1" lang="en-GB" sz="900"/>
              <a:t>[6] </a:t>
            </a:r>
            <a:r>
              <a:rPr b="1" i="1" lang="en-GB" sz="900"/>
              <a:t>Distraction-based neural networks for modeling documents.</a:t>
            </a:r>
            <a:r>
              <a:rPr i="1" lang="en-GB" sz="900"/>
              <a:t> Chen et al., 2016.</a:t>
            </a:r>
          </a:p>
        </p:txBody>
      </p:sp>
      <p:sp>
        <p:nvSpPr>
          <p:cNvPr id="706" name="Shape 706"/>
          <p:cNvSpPr txBox="1"/>
          <p:nvPr>
            <p:ph idx="1" type="body"/>
          </p:nvPr>
        </p:nvSpPr>
        <p:spPr>
          <a:xfrm>
            <a:off x="3242600" y="1478350"/>
            <a:ext cx="1571100" cy="405300"/>
          </a:xfrm>
          <a:prstGeom prst="rect">
            <a:avLst/>
          </a:prstGeom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1400">
                <a:solidFill>
                  <a:srgbClr val="F3A23C"/>
                </a:solidFill>
              </a:rPr>
              <a:t>Don't attend here</a:t>
            </a:r>
          </a:p>
        </p:txBody>
      </p:sp>
      <p:cxnSp>
        <p:nvCxnSpPr>
          <p:cNvPr id="707" name="Shape 707"/>
          <p:cNvCxnSpPr>
            <a:stCxn id="706" idx="2"/>
          </p:cNvCxnSpPr>
          <p:nvPr/>
        </p:nvCxnSpPr>
        <p:spPr>
          <a:xfrm flipH="1">
            <a:off x="2859650" y="1883650"/>
            <a:ext cx="1168500" cy="263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708" name="Shape 708"/>
          <p:cNvCxnSpPr>
            <a:stCxn id="706" idx="2"/>
          </p:cNvCxnSpPr>
          <p:nvPr/>
        </p:nvCxnSpPr>
        <p:spPr>
          <a:xfrm>
            <a:off x="4028150" y="1883650"/>
            <a:ext cx="266100" cy="2832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709" name="Shape 709"/>
          <p:cNvCxnSpPr>
            <a:stCxn id="706" idx="2"/>
          </p:cNvCxnSpPr>
          <p:nvPr/>
        </p:nvCxnSpPr>
        <p:spPr>
          <a:xfrm>
            <a:off x="4028150" y="1883650"/>
            <a:ext cx="1330200" cy="2634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Shape 714"/>
          <p:cNvSpPr txBox="1"/>
          <p:nvPr>
            <p:ph type="title"/>
          </p:nvPr>
        </p:nvSpPr>
        <p:spPr>
          <a:xfrm>
            <a:off x="460950" y="0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Summaries are still mostly extractive</a:t>
            </a:r>
          </a:p>
        </p:txBody>
      </p:sp>
      <p:pic>
        <p:nvPicPr>
          <p:cNvPr descr="Screenshot 2017-07-27 09.50.24.png" id="715" name="Shape 715"/>
          <p:cNvPicPr preferRelativeResize="0"/>
          <p:nvPr/>
        </p:nvPicPr>
        <p:blipFill rotWithShape="1">
          <a:blip r:embed="rId3">
            <a:alphaModFix/>
          </a:blip>
          <a:srcRect b="60810" l="0" r="0" t="0"/>
          <a:stretch/>
        </p:blipFill>
        <p:spPr>
          <a:xfrm>
            <a:off x="282874" y="1210776"/>
            <a:ext cx="6970201" cy="3022448"/>
          </a:xfrm>
          <a:prstGeom prst="rect">
            <a:avLst/>
          </a:prstGeom>
          <a:noFill/>
          <a:ln>
            <a:noFill/>
          </a:ln>
        </p:spPr>
      </p:pic>
      <p:sp>
        <p:nvSpPr>
          <p:cNvPr id="716" name="Shape 716"/>
          <p:cNvSpPr txBox="1"/>
          <p:nvPr>
            <p:ph idx="1" type="body"/>
          </p:nvPr>
        </p:nvSpPr>
        <p:spPr>
          <a:xfrm>
            <a:off x="5753300" y="4586375"/>
            <a:ext cx="2006100" cy="430800"/>
          </a:xfrm>
          <a:prstGeom prst="rect">
            <a:avLst/>
          </a:prstGeom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>
                <a:highlight>
                  <a:srgbClr val="FFE599"/>
                </a:highlight>
              </a:rPr>
              <a:t>Final </a:t>
            </a:r>
            <a:r>
              <a:rPr lang="en-GB">
                <a:highlight>
                  <a:srgbClr val="FFE599"/>
                </a:highlight>
              </a:rPr>
              <a:t>Coverage</a:t>
            </a:r>
          </a:p>
        </p:txBody>
      </p:sp>
      <p:cxnSp>
        <p:nvCxnSpPr>
          <p:cNvPr id="717" name="Shape 717"/>
          <p:cNvCxnSpPr>
            <a:stCxn id="716" idx="1"/>
          </p:cNvCxnSpPr>
          <p:nvPr/>
        </p:nvCxnSpPr>
        <p:spPr>
          <a:xfrm rot="10800000">
            <a:off x="5161100" y="3897275"/>
            <a:ext cx="592200" cy="9045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718" name="Shape 718"/>
          <p:cNvSpPr txBox="1"/>
          <p:nvPr>
            <p:ph idx="1" type="body"/>
          </p:nvPr>
        </p:nvSpPr>
        <p:spPr>
          <a:xfrm>
            <a:off x="7511975" y="2537350"/>
            <a:ext cx="1422600" cy="430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en-GB">
                <a:solidFill>
                  <a:schemeClr val="dk1"/>
                </a:solidFill>
              </a:rPr>
              <a:t>Source Text</a:t>
            </a:r>
          </a:p>
        </p:txBody>
      </p:sp>
      <p:sp>
        <p:nvSpPr>
          <p:cNvPr id="719" name="Shape 719"/>
          <p:cNvSpPr/>
          <p:nvPr/>
        </p:nvSpPr>
        <p:spPr>
          <a:xfrm>
            <a:off x="7337300" y="1316800"/>
            <a:ext cx="138000" cy="2871900"/>
          </a:xfrm>
          <a:prstGeom prst="rightBrace">
            <a:avLst>
              <a:gd fmla="val 46666" name="adj1"/>
              <a:gd fmla="val 49999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Shape 724"/>
          <p:cNvSpPr txBox="1"/>
          <p:nvPr>
            <p:ph type="title"/>
          </p:nvPr>
        </p:nvSpPr>
        <p:spPr>
          <a:xfrm>
            <a:off x="460950" y="0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Results</a:t>
            </a:r>
          </a:p>
        </p:txBody>
      </p:sp>
      <p:graphicFrame>
        <p:nvGraphicFramePr>
          <p:cNvPr id="725" name="Shape 725"/>
          <p:cNvGraphicFramePr/>
          <p:nvPr/>
        </p:nvGraphicFramePr>
        <p:xfrm>
          <a:off x="566025" y="2111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{7C609EBD-A871-414D-BBF8-6921662596CC}</a:tableStyleId>
              </a:tblPr>
              <a:tblGrid>
                <a:gridCol w="3022050"/>
                <a:gridCol w="947125"/>
                <a:gridCol w="947125"/>
                <a:gridCol w="947125"/>
              </a:tblGrid>
              <a:tr h="3657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ROUGE-1</a:t>
                      </a: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ROUGE-2</a:t>
                      </a: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ROUGE-L</a:t>
                      </a: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012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Nallapati et al. 2016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35.5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13.3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32.7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0285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Ours (seq2seq baseline)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31.3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11.8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28.8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0285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Ours (pointer-generator)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36.4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15.7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33.4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012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Ours (pointer-generator + coverage)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39.5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17.3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36.4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012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Paulus et al. 2017 (hybrid RL approach)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39.9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15.8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36.9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012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Paulus et al. 2017 (RL-only approach)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41.2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15.8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39.1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sp>
        <p:nvSpPr>
          <p:cNvPr id="726" name="Shape 726"/>
          <p:cNvSpPr txBox="1"/>
          <p:nvPr>
            <p:ph idx="1" type="body"/>
          </p:nvPr>
        </p:nvSpPr>
        <p:spPr>
          <a:xfrm>
            <a:off x="6384275" y="2479775"/>
            <a:ext cx="2378700" cy="36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</a:rPr>
              <a:t>Previous best abstractive result</a:t>
            </a:r>
          </a:p>
        </p:txBody>
      </p:sp>
      <p:cxnSp>
        <p:nvCxnSpPr>
          <p:cNvPr id="727" name="Shape 727"/>
          <p:cNvCxnSpPr/>
          <p:nvPr/>
        </p:nvCxnSpPr>
        <p:spPr>
          <a:xfrm>
            <a:off x="6774725" y="2843100"/>
            <a:ext cx="0" cy="10950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728" name="Shape 728"/>
          <p:cNvSpPr txBox="1"/>
          <p:nvPr>
            <p:ph idx="1" type="body"/>
          </p:nvPr>
        </p:nvSpPr>
        <p:spPr>
          <a:xfrm>
            <a:off x="6814375" y="3208925"/>
            <a:ext cx="1574700" cy="36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</a:rPr>
              <a:t>Our improvements</a:t>
            </a:r>
          </a:p>
        </p:txBody>
      </p:sp>
      <p:sp>
        <p:nvSpPr>
          <p:cNvPr id="729" name="Shape 729"/>
          <p:cNvSpPr/>
          <p:nvPr/>
        </p:nvSpPr>
        <p:spPr>
          <a:xfrm>
            <a:off x="6510500" y="2864250"/>
            <a:ext cx="138000" cy="1052700"/>
          </a:xfrm>
          <a:prstGeom prst="rightBrace">
            <a:avLst>
              <a:gd fmla="val 46666" name="adj1"/>
              <a:gd fmla="val 49999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30" name="Shape 730"/>
          <p:cNvSpPr/>
          <p:nvPr/>
        </p:nvSpPr>
        <p:spPr>
          <a:xfrm>
            <a:off x="6510500" y="3962400"/>
            <a:ext cx="138000" cy="675300"/>
          </a:xfrm>
          <a:prstGeom prst="rightBrace">
            <a:avLst>
              <a:gd fmla="val 46666" name="adj1"/>
              <a:gd fmla="val 49999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31" name="Shape 731"/>
          <p:cNvSpPr txBox="1"/>
          <p:nvPr>
            <p:ph idx="1" type="body"/>
          </p:nvPr>
        </p:nvSpPr>
        <p:spPr>
          <a:xfrm>
            <a:off x="6684175" y="3938125"/>
            <a:ext cx="2459700" cy="36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200" u="sng">
                <a:solidFill>
                  <a:schemeClr val="accent3"/>
                </a:solidFill>
              </a:rPr>
              <a:t>worse</a:t>
            </a:r>
            <a:r>
              <a:rPr lang="en-GB" sz="1200">
                <a:solidFill>
                  <a:schemeClr val="dk1"/>
                </a:solidFill>
              </a:rPr>
              <a:t> ROUGE; </a:t>
            </a:r>
            <a:r>
              <a:rPr lang="en-GB" sz="1200" u="sng">
                <a:solidFill>
                  <a:schemeClr val="accent2"/>
                </a:solidFill>
              </a:rPr>
              <a:t>better</a:t>
            </a:r>
            <a:r>
              <a:rPr lang="en-GB" sz="1200">
                <a:solidFill>
                  <a:schemeClr val="dk1"/>
                </a:solidFill>
              </a:rPr>
              <a:t> human eval</a:t>
            </a:r>
          </a:p>
        </p:txBody>
      </p:sp>
      <p:sp>
        <p:nvSpPr>
          <p:cNvPr id="732" name="Shape 732"/>
          <p:cNvSpPr txBox="1"/>
          <p:nvPr>
            <p:ph idx="1" type="body"/>
          </p:nvPr>
        </p:nvSpPr>
        <p:spPr>
          <a:xfrm>
            <a:off x="6684175" y="4301450"/>
            <a:ext cx="2459700" cy="36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200" u="sng">
                <a:solidFill>
                  <a:srgbClr val="0F9D58"/>
                </a:solidFill>
              </a:rPr>
              <a:t>better</a:t>
            </a:r>
            <a:r>
              <a:rPr lang="en-GB" sz="1200">
                <a:solidFill>
                  <a:schemeClr val="dk1"/>
                </a:solidFill>
              </a:rPr>
              <a:t> ROUGE; </a:t>
            </a:r>
            <a:r>
              <a:rPr lang="en-GB" sz="1200" u="sng">
                <a:solidFill>
                  <a:schemeClr val="accent3"/>
                </a:solidFill>
              </a:rPr>
              <a:t>worse</a:t>
            </a:r>
            <a:r>
              <a:rPr lang="en-GB" sz="1200">
                <a:solidFill>
                  <a:schemeClr val="dk1"/>
                </a:solidFill>
              </a:rPr>
              <a:t> human eval</a:t>
            </a:r>
          </a:p>
        </p:txBody>
      </p:sp>
      <p:sp>
        <p:nvSpPr>
          <p:cNvPr id="733" name="Shape 733"/>
          <p:cNvSpPr txBox="1"/>
          <p:nvPr>
            <p:ph idx="1" type="body"/>
          </p:nvPr>
        </p:nvSpPr>
        <p:spPr>
          <a:xfrm>
            <a:off x="178975" y="1047950"/>
            <a:ext cx="8893500" cy="99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600"/>
              <a:t>ROUGE compares the </a:t>
            </a:r>
            <a:r>
              <a:rPr lang="en-GB" sz="1600">
                <a:solidFill>
                  <a:schemeClr val="dk1"/>
                </a:solidFill>
              </a:rPr>
              <a:t>machine-generated summary</a:t>
            </a:r>
            <a:r>
              <a:rPr lang="en-GB" sz="1600"/>
              <a:t> to the </a:t>
            </a:r>
            <a:r>
              <a:rPr lang="en-GB" sz="1600">
                <a:solidFill>
                  <a:schemeClr val="dk1"/>
                </a:solidFill>
              </a:rPr>
              <a:t>human-written</a:t>
            </a:r>
            <a:r>
              <a:rPr lang="en-GB" sz="1600"/>
              <a:t> </a:t>
            </a:r>
            <a:r>
              <a:rPr lang="en-GB" sz="1600">
                <a:solidFill>
                  <a:schemeClr val="dk1"/>
                </a:solidFill>
              </a:rPr>
              <a:t>reference summary</a:t>
            </a:r>
            <a:r>
              <a:rPr lang="en-GB" sz="1600"/>
              <a:t> and counts co-occurrence of 1-grams,   2-grams,  and  longest common sequence.</a:t>
            </a:r>
          </a:p>
        </p:txBody>
      </p:sp>
      <p:sp>
        <p:nvSpPr>
          <p:cNvPr id="734" name="Shape 734"/>
          <p:cNvSpPr/>
          <p:nvPr/>
        </p:nvSpPr>
        <p:spPr>
          <a:xfrm>
            <a:off x="395650" y="2843100"/>
            <a:ext cx="8814900" cy="2704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735" name="Shape 735"/>
          <p:cNvGrpSpPr/>
          <p:nvPr/>
        </p:nvGrpSpPr>
        <p:grpSpPr>
          <a:xfrm>
            <a:off x="2886649" y="1386775"/>
            <a:ext cx="4809442" cy="321125"/>
            <a:chOff x="2847257" y="1539150"/>
            <a:chExt cx="4849205" cy="321125"/>
          </a:xfrm>
        </p:grpSpPr>
        <p:sp>
          <p:nvSpPr>
            <p:cNvPr id="736" name="Shape 736"/>
            <p:cNvSpPr/>
            <p:nvPr/>
          </p:nvSpPr>
          <p:spPr>
            <a:xfrm>
              <a:off x="2847257" y="1543475"/>
              <a:ext cx="844200" cy="316800"/>
            </a:xfrm>
            <a:prstGeom prst="rect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7" name="Shape 737"/>
            <p:cNvSpPr/>
            <p:nvPr/>
          </p:nvSpPr>
          <p:spPr>
            <a:xfrm>
              <a:off x="3774083" y="1539150"/>
              <a:ext cx="844200" cy="316800"/>
            </a:xfrm>
            <a:prstGeom prst="rect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8" name="Shape 738"/>
            <p:cNvSpPr/>
            <p:nvPr/>
          </p:nvSpPr>
          <p:spPr>
            <a:xfrm>
              <a:off x="5082563" y="1543475"/>
              <a:ext cx="2613900" cy="316800"/>
            </a:xfrm>
            <a:prstGeom prst="rect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" name="Shape 739"/>
          <p:cNvGrpSpPr/>
          <p:nvPr/>
        </p:nvGrpSpPr>
        <p:grpSpPr>
          <a:xfrm>
            <a:off x="3305287" y="1703575"/>
            <a:ext cx="3094570" cy="356525"/>
            <a:chOff x="3305287" y="1703575"/>
            <a:chExt cx="3094570" cy="356525"/>
          </a:xfrm>
        </p:grpSpPr>
        <p:cxnSp>
          <p:nvCxnSpPr>
            <p:cNvPr id="740" name="Shape 740"/>
            <p:cNvCxnSpPr>
              <a:stCxn id="736" idx="2"/>
            </p:cNvCxnSpPr>
            <p:nvPr/>
          </p:nvCxnSpPr>
          <p:spPr>
            <a:xfrm>
              <a:off x="3305287" y="1707900"/>
              <a:ext cx="717600" cy="35220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741" name="Shape 741"/>
            <p:cNvCxnSpPr>
              <a:stCxn id="737" idx="2"/>
            </p:cNvCxnSpPr>
            <p:nvPr/>
          </p:nvCxnSpPr>
          <p:spPr>
            <a:xfrm>
              <a:off x="4224513" y="1703575"/>
              <a:ext cx="780900" cy="34890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742" name="Shape 742"/>
            <p:cNvCxnSpPr>
              <a:stCxn id="738" idx="2"/>
            </p:cNvCxnSpPr>
            <p:nvPr/>
          </p:nvCxnSpPr>
          <p:spPr>
            <a:xfrm flipH="1">
              <a:off x="5972658" y="1707900"/>
              <a:ext cx="427200" cy="344400"/>
            </a:xfrm>
            <a:prstGeom prst="straightConnector1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lg" w="lg" type="none"/>
              <a:tailEnd len="lg" w="lg" type="triangl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Shape 747"/>
          <p:cNvSpPr txBox="1"/>
          <p:nvPr>
            <p:ph type="title"/>
          </p:nvPr>
        </p:nvSpPr>
        <p:spPr>
          <a:xfrm>
            <a:off x="460950" y="0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Results</a:t>
            </a:r>
          </a:p>
        </p:txBody>
      </p:sp>
      <p:graphicFrame>
        <p:nvGraphicFramePr>
          <p:cNvPr id="748" name="Shape 748"/>
          <p:cNvGraphicFramePr/>
          <p:nvPr/>
        </p:nvGraphicFramePr>
        <p:xfrm>
          <a:off x="566025" y="2111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{7C609EBD-A871-414D-BBF8-6921662596CC}</a:tableStyleId>
              </a:tblPr>
              <a:tblGrid>
                <a:gridCol w="3022050"/>
                <a:gridCol w="947125"/>
                <a:gridCol w="947125"/>
                <a:gridCol w="947125"/>
              </a:tblGrid>
              <a:tr h="3657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ROUGE-1</a:t>
                      </a: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ROUGE-2</a:t>
                      </a: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ROUGE-L</a:t>
                      </a: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012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Nallapati et al. 2016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35.5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13.3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32.7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0285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Ours (seq2seq baseline)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31.3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11.8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28.8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0285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Ours (pointer-generator)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36.4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15.7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33.4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012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Ours (pointer-generator + coverage)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39.5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17.3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36.4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012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Paulus et al. 2017 (hybrid RL approach)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39.9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15.8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36.9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012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Paulus et al. 2017 (RL-only approach)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41.2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15.8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39.1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sp>
        <p:nvSpPr>
          <p:cNvPr id="749" name="Shape 749"/>
          <p:cNvSpPr txBox="1"/>
          <p:nvPr>
            <p:ph idx="1" type="body"/>
          </p:nvPr>
        </p:nvSpPr>
        <p:spPr>
          <a:xfrm>
            <a:off x="6384275" y="2479775"/>
            <a:ext cx="2378700" cy="36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</a:rPr>
              <a:t>Previous best abstractive result</a:t>
            </a:r>
          </a:p>
        </p:txBody>
      </p:sp>
      <p:cxnSp>
        <p:nvCxnSpPr>
          <p:cNvPr id="750" name="Shape 750"/>
          <p:cNvCxnSpPr/>
          <p:nvPr/>
        </p:nvCxnSpPr>
        <p:spPr>
          <a:xfrm>
            <a:off x="6774725" y="2843100"/>
            <a:ext cx="0" cy="10950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751" name="Shape 751"/>
          <p:cNvSpPr txBox="1"/>
          <p:nvPr>
            <p:ph idx="1" type="body"/>
          </p:nvPr>
        </p:nvSpPr>
        <p:spPr>
          <a:xfrm>
            <a:off x="6814375" y="3208925"/>
            <a:ext cx="1574700" cy="36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</a:rPr>
              <a:t>Our improvements</a:t>
            </a:r>
          </a:p>
        </p:txBody>
      </p:sp>
      <p:sp>
        <p:nvSpPr>
          <p:cNvPr id="752" name="Shape 752"/>
          <p:cNvSpPr/>
          <p:nvPr/>
        </p:nvSpPr>
        <p:spPr>
          <a:xfrm>
            <a:off x="6510500" y="2864250"/>
            <a:ext cx="138000" cy="1052700"/>
          </a:xfrm>
          <a:prstGeom prst="rightBrace">
            <a:avLst>
              <a:gd fmla="val 46666" name="adj1"/>
              <a:gd fmla="val 49999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3" name="Shape 753"/>
          <p:cNvSpPr/>
          <p:nvPr/>
        </p:nvSpPr>
        <p:spPr>
          <a:xfrm>
            <a:off x="6510500" y="3962400"/>
            <a:ext cx="138000" cy="675300"/>
          </a:xfrm>
          <a:prstGeom prst="rightBrace">
            <a:avLst>
              <a:gd fmla="val 46666" name="adj1"/>
              <a:gd fmla="val 49999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4" name="Shape 754"/>
          <p:cNvSpPr txBox="1"/>
          <p:nvPr>
            <p:ph idx="1" type="body"/>
          </p:nvPr>
        </p:nvSpPr>
        <p:spPr>
          <a:xfrm>
            <a:off x="6684175" y="3938125"/>
            <a:ext cx="2459700" cy="36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200" u="sng">
                <a:solidFill>
                  <a:schemeClr val="accent3"/>
                </a:solidFill>
              </a:rPr>
              <a:t>worse</a:t>
            </a:r>
            <a:r>
              <a:rPr lang="en-GB" sz="1200">
                <a:solidFill>
                  <a:schemeClr val="dk1"/>
                </a:solidFill>
              </a:rPr>
              <a:t> ROUGE; </a:t>
            </a:r>
            <a:r>
              <a:rPr lang="en-GB" sz="1200" u="sng">
                <a:solidFill>
                  <a:schemeClr val="accent2"/>
                </a:solidFill>
              </a:rPr>
              <a:t>better</a:t>
            </a:r>
            <a:r>
              <a:rPr lang="en-GB" sz="1200">
                <a:solidFill>
                  <a:schemeClr val="dk1"/>
                </a:solidFill>
              </a:rPr>
              <a:t> human eval</a:t>
            </a:r>
          </a:p>
        </p:txBody>
      </p:sp>
      <p:sp>
        <p:nvSpPr>
          <p:cNvPr id="755" name="Shape 755"/>
          <p:cNvSpPr txBox="1"/>
          <p:nvPr>
            <p:ph idx="1" type="body"/>
          </p:nvPr>
        </p:nvSpPr>
        <p:spPr>
          <a:xfrm>
            <a:off x="6684175" y="4301450"/>
            <a:ext cx="2459700" cy="36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200" u="sng">
                <a:solidFill>
                  <a:srgbClr val="0F9D58"/>
                </a:solidFill>
              </a:rPr>
              <a:t>better</a:t>
            </a:r>
            <a:r>
              <a:rPr lang="en-GB" sz="1200">
                <a:solidFill>
                  <a:schemeClr val="dk1"/>
                </a:solidFill>
              </a:rPr>
              <a:t> ROUGE; </a:t>
            </a:r>
            <a:r>
              <a:rPr lang="en-GB" sz="1200" u="sng">
                <a:solidFill>
                  <a:schemeClr val="accent3"/>
                </a:solidFill>
              </a:rPr>
              <a:t>worse</a:t>
            </a:r>
            <a:r>
              <a:rPr lang="en-GB" sz="1200">
                <a:solidFill>
                  <a:schemeClr val="dk1"/>
                </a:solidFill>
              </a:rPr>
              <a:t> human eval</a:t>
            </a:r>
          </a:p>
        </p:txBody>
      </p:sp>
      <p:sp>
        <p:nvSpPr>
          <p:cNvPr id="756" name="Shape 756"/>
          <p:cNvSpPr txBox="1"/>
          <p:nvPr>
            <p:ph idx="1" type="body"/>
          </p:nvPr>
        </p:nvSpPr>
        <p:spPr>
          <a:xfrm>
            <a:off x="178975" y="1047950"/>
            <a:ext cx="8893500" cy="99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600"/>
              <a:t>ROUGE compares the </a:t>
            </a:r>
            <a:r>
              <a:rPr lang="en-GB" sz="1600">
                <a:solidFill>
                  <a:schemeClr val="dk1"/>
                </a:solidFill>
              </a:rPr>
              <a:t>machine-generated summary</a:t>
            </a:r>
            <a:r>
              <a:rPr lang="en-GB" sz="1600"/>
              <a:t> to the </a:t>
            </a:r>
            <a:r>
              <a:rPr lang="en-GB" sz="1600">
                <a:solidFill>
                  <a:schemeClr val="dk1"/>
                </a:solidFill>
              </a:rPr>
              <a:t>human-written</a:t>
            </a:r>
            <a:r>
              <a:rPr lang="en-GB" sz="1600"/>
              <a:t> </a:t>
            </a:r>
            <a:r>
              <a:rPr lang="en-GB" sz="1600">
                <a:solidFill>
                  <a:schemeClr val="dk1"/>
                </a:solidFill>
              </a:rPr>
              <a:t>reference summary</a:t>
            </a:r>
            <a:r>
              <a:rPr lang="en-GB" sz="1600"/>
              <a:t> and counts co-occurrence of 1-grams,   2-grams,  and  longest common sequence.</a:t>
            </a:r>
          </a:p>
        </p:txBody>
      </p:sp>
      <p:grpSp>
        <p:nvGrpSpPr>
          <p:cNvPr id="757" name="Shape 757"/>
          <p:cNvGrpSpPr/>
          <p:nvPr/>
        </p:nvGrpSpPr>
        <p:grpSpPr>
          <a:xfrm>
            <a:off x="2886649" y="1386775"/>
            <a:ext cx="4809442" cy="321125"/>
            <a:chOff x="2847257" y="1539150"/>
            <a:chExt cx="4849205" cy="321125"/>
          </a:xfrm>
        </p:grpSpPr>
        <p:sp>
          <p:nvSpPr>
            <p:cNvPr id="758" name="Shape 758"/>
            <p:cNvSpPr/>
            <p:nvPr/>
          </p:nvSpPr>
          <p:spPr>
            <a:xfrm>
              <a:off x="2847257" y="1543475"/>
              <a:ext cx="844200" cy="316800"/>
            </a:xfrm>
            <a:prstGeom prst="rect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9" name="Shape 759"/>
            <p:cNvSpPr/>
            <p:nvPr/>
          </p:nvSpPr>
          <p:spPr>
            <a:xfrm>
              <a:off x="3774083" y="1539150"/>
              <a:ext cx="844200" cy="316800"/>
            </a:xfrm>
            <a:prstGeom prst="rect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60" name="Shape 760"/>
            <p:cNvSpPr/>
            <p:nvPr/>
          </p:nvSpPr>
          <p:spPr>
            <a:xfrm>
              <a:off x="5082563" y="1543475"/>
              <a:ext cx="2613900" cy="316800"/>
            </a:xfrm>
            <a:prstGeom prst="rect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61" name="Shape 761"/>
          <p:cNvCxnSpPr/>
          <p:nvPr/>
        </p:nvCxnSpPr>
        <p:spPr>
          <a:xfrm>
            <a:off x="3305287" y="1707900"/>
            <a:ext cx="717600" cy="3522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762" name="Shape 762"/>
          <p:cNvCxnSpPr/>
          <p:nvPr/>
        </p:nvCxnSpPr>
        <p:spPr>
          <a:xfrm>
            <a:off x="4224513" y="1703575"/>
            <a:ext cx="780900" cy="3489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763" name="Shape 763"/>
          <p:cNvCxnSpPr/>
          <p:nvPr/>
        </p:nvCxnSpPr>
        <p:spPr>
          <a:xfrm flipH="1">
            <a:off x="5972658" y="1707900"/>
            <a:ext cx="427200" cy="3444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764" name="Shape 764"/>
          <p:cNvSpPr/>
          <p:nvPr/>
        </p:nvSpPr>
        <p:spPr>
          <a:xfrm>
            <a:off x="395650" y="3938125"/>
            <a:ext cx="8814900" cy="2704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Shape 769"/>
          <p:cNvSpPr txBox="1"/>
          <p:nvPr>
            <p:ph type="title"/>
          </p:nvPr>
        </p:nvSpPr>
        <p:spPr>
          <a:xfrm>
            <a:off x="460950" y="0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Results</a:t>
            </a:r>
          </a:p>
        </p:txBody>
      </p:sp>
      <p:graphicFrame>
        <p:nvGraphicFramePr>
          <p:cNvPr id="770" name="Shape 770"/>
          <p:cNvGraphicFramePr/>
          <p:nvPr/>
        </p:nvGraphicFramePr>
        <p:xfrm>
          <a:off x="566025" y="2111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{7C609EBD-A871-414D-BBF8-6921662596CC}</a:tableStyleId>
              </a:tblPr>
              <a:tblGrid>
                <a:gridCol w="3022050"/>
                <a:gridCol w="947125"/>
                <a:gridCol w="947125"/>
                <a:gridCol w="947125"/>
              </a:tblGrid>
              <a:tr h="3657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ROUGE-1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ROUGE-2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ROUGE-L</a:t>
                      </a:r>
                    </a:p>
                  </a:txBody>
                  <a:tcPr marT="91425" marB="91425" marR="91425" marL="91425"/>
                </a:tc>
              </a:tr>
              <a:tr h="3012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Nallapati et al. 2016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35.5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13.3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32.7</a:t>
                      </a:r>
                    </a:p>
                  </a:txBody>
                  <a:tcPr marT="91425" marB="91425" marR="91425" marL="91425"/>
                </a:tc>
              </a:tr>
              <a:tr h="30285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Ours (seq2seq baseline)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31.3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11.8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28.8</a:t>
                      </a:r>
                    </a:p>
                  </a:txBody>
                  <a:tcPr marT="91425" marB="91425" marR="91425" marL="91425"/>
                </a:tc>
              </a:tr>
              <a:tr h="30285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Ours (pointer-generator)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36.4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15.7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33.4</a:t>
                      </a:r>
                    </a:p>
                  </a:txBody>
                  <a:tcPr marT="91425" marB="91425" marR="91425" marL="91425"/>
                </a:tc>
              </a:tr>
              <a:tr h="3012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Ours (pointer-generator + coverage)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39.5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17.3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36.4</a:t>
                      </a:r>
                    </a:p>
                  </a:txBody>
                  <a:tcPr marT="91425" marB="91425" marR="91425" marL="91425"/>
                </a:tc>
              </a:tr>
              <a:tr h="3012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Paulus et al. 2017 (hybrid RL approach)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39.9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15.8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36.9</a:t>
                      </a:r>
                    </a:p>
                  </a:txBody>
                  <a:tcPr marT="91425" marB="91425" marR="91425" marL="91425"/>
                </a:tc>
              </a:tr>
              <a:tr h="3012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Paulus et al. 2017 (RL-only approach)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41.2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200"/>
                        <a:t>15.8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-GB" sz="1200"/>
                        <a:t>39.1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771" name="Shape 771"/>
          <p:cNvSpPr txBox="1"/>
          <p:nvPr>
            <p:ph idx="1" type="body"/>
          </p:nvPr>
        </p:nvSpPr>
        <p:spPr>
          <a:xfrm>
            <a:off x="6384275" y="2479775"/>
            <a:ext cx="2378700" cy="36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</a:rPr>
              <a:t>Previous best abstractive result</a:t>
            </a:r>
          </a:p>
        </p:txBody>
      </p:sp>
      <p:cxnSp>
        <p:nvCxnSpPr>
          <p:cNvPr id="772" name="Shape 772"/>
          <p:cNvCxnSpPr/>
          <p:nvPr/>
        </p:nvCxnSpPr>
        <p:spPr>
          <a:xfrm>
            <a:off x="6774725" y="2843100"/>
            <a:ext cx="0" cy="10950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773" name="Shape 773"/>
          <p:cNvSpPr txBox="1"/>
          <p:nvPr>
            <p:ph idx="1" type="body"/>
          </p:nvPr>
        </p:nvSpPr>
        <p:spPr>
          <a:xfrm>
            <a:off x="6814375" y="3208925"/>
            <a:ext cx="1574700" cy="36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</a:rPr>
              <a:t>Our improvements</a:t>
            </a:r>
          </a:p>
        </p:txBody>
      </p:sp>
      <p:sp>
        <p:nvSpPr>
          <p:cNvPr id="774" name="Shape 774"/>
          <p:cNvSpPr/>
          <p:nvPr/>
        </p:nvSpPr>
        <p:spPr>
          <a:xfrm>
            <a:off x="6510500" y="2864250"/>
            <a:ext cx="138000" cy="1052700"/>
          </a:xfrm>
          <a:prstGeom prst="rightBrace">
            <a:avLst>
              <a:gd fmla="val 46666" name="adj1"/>
              <a:gd fmla="val 49999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5" name="Shape 775"/>
          <p:cNvSpPr/>
          <p:nvPr/>
        </p:nvSpPr>
        <p:spPr>
          <a:xfrm>
            <a:off x="6510500" y="3962400"/>
            <a:ext cx="138000" cy="675300"/>
          </a:xfrm>
          <a:prstGeom prst="rightBrace">
            <a:avLst>
              <a:gd fmla="val 46666" name="adj1"/>
              <a:gd fmla="val 49999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6" name="Shape 776"/>
          <p:cNvSpPr txBox="1"/>
          <p:nvPr>
            <p:ph idx="1" type="body"/>
          </p:nvPr>
        </p:nvSpPr>
        <p:spPr>
          <a:xfrm>
            <a:off x="6684175" y="3938125"/>
            <a:ext cx="2459700" cy="36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200" u="sng">
                <a:solidFill>
                  <a:schemeClr val="accent3"/>
                </a:solidFill>
              </a:rPr>
              <a:t>worse</a:t>
            </a:r>
            <a:r>
              <a:rPr lang="en-GB" sz="1200">
                <a:solidFill>
                  <a:schemeClr val="dk1"/>
                </a:solidFill>
              </a:rPr>
              <a:t> ROUGE; </a:t>
            </a:r>
            <a:r>
              <a:rPr lang="en-GB" sz="1200" u="sng">
                <a:solidFill>
                  <a:schemeClr val="accent2"/>
                </a:solidFill>
              </a:rPr>
              <a:t>better</a:t>
            </a:r>
            <a:r>
              <a:rPr lang="en-GB" sz="1200">
                <a:solidFill>
                  <a:schemeClr val="dk1"/>
                </a:solidFill>
              </a:rPr>
              <a:t> human eval</a:t>
            </a:r>
          </a:p>
        </p:txBody>
      </p:sp>
      <p:sp>
        <p:nvSpPr>
          <p:cNvPr id="777" name="Shape 777"/>
          <p:cNvSpPr txBox="1"/>
          <p:nvPr>
            <p:ph idx="1" type="body"/>
          </p:nvPr>
        </p:nvSpPr>
        <p:spPr>
          <a:xfrm>
            <a:off x="6684175" y="4301450"/>
            <a:ext cx="2459700" cy="363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200" u="sng">
                <a:solidFill>
                  <a:srgbClr val="0F9D58"/>
                </a:solidFill>
              </a:rPr>
              <a:t>better</a:t>
            </a:r>
            <a:r>
              <a:rPr lang="en-GB" sz="1200">
                <a:solidFill>
                  <a:schemeClr val="dk1"/>
                </a:solidFill>
              </a:rPr>
              <a:t> ROUGE; </a:t>
            </a:r>
            <a:r>
              <a:rPr lang="en-GB" sz="1200" u="sng">
                <a:solidFill>
                  <a:schemeClr val="accent3"/>
                </a:solidFill>
              </a:rPr>
              <a:t>worse</a:t>
            </a:r>
            <a:r>
              <a:rPr lang="en-GB" sz="1200">
                <a:solidFill>
                  <a:schemeClr val="dk1"/>
                </a:solidFill>
              </a:rPr>
              <a:t> human eval</a:t>
            </a:r>
          </a:p>
        </p:txBody>
      </p:sp>
      <p:sp>
        <p:nvSpPr>
          <p:cNvPr id="778" name="Shape 778"/>
          <p:cNvSpPr/>
          <p:nvPr/>
        </p:nvSpPr>
        <p:spPr>
          <a:xfrm>
            <a:off x="3588475" y="2479775"/>
            <a:ext cx="2841000" cy="2157900"/>
          </a:xfrm>
          <a:prstGeom prst="rect">
            <a:avLst/>
          </a:prstGeom>
          <a:solidFill>
            <a:srgbClr val="FAFAFA">
              <a:alpha val="9385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9" name="Shape 779"/>
          <p:cNvSpPr txBox="1"/>
          <p:nvPr/>
        </p:nvSpPr>
        <p:spPr>
          <a:xfrm>
            <a:off x="4139425" y="2769725"/>
            <a:ext cx="17391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7200"/>
              <a:t>?</a:t>
            </a:r>
          </a:p>
        </p:txBody>
      </p:sp>
      <p:sp>
        <p:nvSpPr>
          <p:cNvPr id="780" name="Shape 780"/>
          <p:cNvSpPr txBox="1"/>
          <p:nvPr>
            <p:ph idx="1" type="body"/>
          </p:nvPr>
        </p:nvSpPr>
        <p:spPr>
          <a:xfrm>
            <a:off x="178975" y="1047950"/>
            <a:ext cx="8893500" cy="99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600"/>
              <a:t>ROUGE compares the </a:t>
            </a:r>
            <a:r>
              <a:rPr lang="en-GB" sz="1600">
                <a:solidFill>
                  <a:schemeClr val="dk1"/>
                </a:solidFill>
              </a:rPr>
              <a:t>machine-generated summary</a:t>
            </a:r>
            <a:r>
              <a:rPr lang="en-GB" sz="1600"/>
              <a:t> to the </a:t>
            </a:r>
            <a:r>
              <a:rPr lang="en-GB" sz="1600">
                <a:solidFill>
                  <a:schemeClr val="dk1"/>
                </a:solidFill>
              </a:rPr>
              <a:t>human-written</a:t>
            </a:r>
            <a:r>
              <a:rPr lang="en-GB" sz="1600"/>
              <a:t> </a:t>
            </a:r>
            <a:r>
              <a:rPr lang="en-GB" sz="1600">
                <a:solidFill>
                  <a:schemeClr val="dk1"/>
                </a:solidFill>
              </a:rPr>
              <a:t>reference summary</a:t>
            </a:r>
            <a:r>
              <a:rPr lang="en-GB" sz="1600"/>
              <a:t> and counts co-occurrence of 1-grams,   2-grams,  and  longest common sequence.</a:t>
            </a:r>
          </a:p>
        </p:txBody>
      </p:sp>
      <p:grpSp>
        <p:nvGrpSpPr>
          <p:cNvPr id="781" name="Shape 781"/>
          <p:cNvGrpSpPr/>
          <p:nvPr/>
        </p:nvGrpSpPr>
        <p:grpSpPr>
          <a:xfrm>
            <a:off x="2886649" y="1386775"/>
            <a:ext cx="4809442" cy="321125"/>
            <a:chOff x="2847257" y="1539150"/>
            <a:chExt cx="4849205" cy="321125"/>
          </a:xfrm>
        </p:grpSpPr>
        <p:sp>
          <p:nvSpPr>
            <p:cNvPr id="782" name="Shape 782"/>
            <p:cNvSpPr/>
            <p:nvPr/>
          </p:nvSpPr>
          <p:spPr>
            <a:xfrm>
              <a:off x="2847257" y="1543475"/>
              <a:ext cx="844200" cy="316800"/>
            </a:xfrm>
            <a:prstGeom prst="rect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3" name="Shape 783"/>
            <p:cNvSpPr/>
            <p:nvPr/>
          </p:nvSpPr>
          <p:spPr>
            <a:xfrm>
              <a:off x="3774083" y="1539150"/>
              <a:ext cx="844200" cy="316800"/>
            </a:xfrm>
            <a:prstGeom prst="rect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4" name="Shape 784"/>
            <p:cNvSpPr/>
            <p:nvPr/>
          </p:nvSpPr>
          <p:spPr>
            <a:xfrm>
              <a:off x="5082563" y="1543475"/>
              <a:ext cx="2613900" cy="316800"/>
            </a:xfrm>
            <a:prstGeom prst="rect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85" name="Shape 785"/>
          <p:cNvCxnSpPr/>
          <p:nvPr/>
        </p:nvCxnSpPr>
        <p:spPr>
          <a:xfrm>
            <a:off x="3305287" y="1707900"/>
            <a:ext cx="717600" cy="3522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786" name="Shape 786"/>
          <p:cNvCxnSpPr/>
          <p:nvPr/>
        </p:nvCxnSpPr>
        <p:spPr>
          <a:xfrm>
            <a:off x="4224513" y="1703575"/>
            <a:ext cx="780900" cy="3489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787" name="Shape 787"/>
          <p:cNvCxnSpPr/>
          <p:nvPr/>
        </p:nvCxnSpPr>
        <p:spPr>
          <a:xfrm flipH="1">
            <a:off x="5972658" y="1707900"/>
            <a:ext cx="427200" cy="3444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Shape 792"/>
          <p:cNvSpPr txBox="1"/>
          <p:nvPr>
            <p:ph idx="1" type="body"/>
          </p:nvPr>
        </p:nvSpPr>
        <p:spPr>
          <a:xfrm>
            <a:off x="471900" y="1200350"/>
            <a:ext cx="8222100" cy="342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</a:pPr>
            <a:r>
              <a:rPr lang="en-GB"/>
              <a:t>Summarization is </a:t>
            </a:r>
            <a:r>
              <a:rPr lang="en-GB">
                <a:solidFill>
                  <a:schemeClr val="dk1"/>
                </a:solidFill>
              </a:rPr>
              <a:t>subjective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-GB"/>
              <a:t>There are many correct ways to summarize</a:t>
            </a:r>
            <a:br>
              <a:rPr lang="en-GB"/>
            </a:br>
          </a:p>
        </p:txBody>
      </p:sp>
      <p:sp>
        <p:nvSpPr>
          <p:cNvPr id="793" name="Shape 793"/>
          <p:cNvSpPr txBox="1"/>
          <p:nvPr>
            <p:ph type="title"/>
          </p:nvPr>
        </p:nvSpPr>
        <p:spPr>
          <a:xfrm>
            <a:off x="460950" y="0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The difficulty of evaluating summarization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Shape 798"/>
          <p:cNvSpPr txBox="1"/>
          <p:nvPr>
            <p:ph idx="1" type="body"/>
          </p:nvPr>
        </p:nvSpPr>
        <p:spPr>
          <a:xfrm>
            <a:off x="471900" y="1200350"/>
            <a:ext cx="8222100" cy="342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</a:pPr>
            <a:r>
              <a:rPr lang="en-GB"/>
              <a:t>Summarization is </a:t>
            </a:r>
            <a:r>
              <a:rPr lang="en-GB">
                <a:solidFill>
                  <a:schemeClr val="dk1"/>
                </a:solidFill>
              </a:rPr>
              <a:t>subjective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-GB"/>
              <a:t>There are many correct ways to summarize</a:t>
            </a:r>
            <a:br>
              <a:rPr lang="en-GB"/>
            </a:b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</a:pPr>
            <a:r>
              <a:rPr lang="en-GB"/>
              <a:t>ROUGE is based on strict </a:t>
            </a:r>
            <a:r>
              <a:rPr lang="en-GB">
                <a:solidFill>
                  <a:schemeClr val="dk1"/>
                </a:solidFill>
              </a:rPr>
              <a:t>comparison to a reference summary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-GB"/>
              <a:t>Intolerant to rephrasing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-GB">
                <a:solidFill>
                  <a:schemeClr val="dk1"/>
                </a:solidFill>
              </a:rPr>
              <a:t>Rewards extractive </a:t>
            </a:r>
            <a:r>
              <a:rPr lang="en-GB"/>
              <a:t>strategies</a:t>
            </a:r>
            <a:br>
              <a:rPr lang="en-GB"/>
            </a:br>
          </a:p>
        </p:txBody>
      </p:sp>
      <p:sp>
        <p:nvSpPr>
          <p:cNvPr id="799" name="Shape 799"/>
          <p:cNvSpPr txBox="1"/>
          <p:nvPr>
            <p:ph type="title"/>
          </p:nvPr>
        </p:nvSpPr>
        <p:spPr>
          <a:xfrm>
            <a:off x="460950" y="0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The difficulty of evaluating summarization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idx="1" type="body"/>
          </p:nvPr>
        </p:nvSpPr>
        <p:spPr>
          <a:xfrm>
            <a:off x="4683150" y="3889325"/>
            <a:ext cx="3999900" cy="1025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-GB"/>
              <a:t>More </a:t>
            </a:r>
            <a:r>
              <a:rPr lang="en-GB">
                <a:solidFill>
                  <a:schemeClr val="dk1"/>
                </a:solidFill>
              </a:rPr>
              <a:t>difficult</a:t>
            </a:r>
            <a:r>
              <a:rPr lang="en-GB"/>
              <a:t> 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More </a:t>
            </a:r>
            <a:r>
              <a:rPr lang="en-GB">
                <a:solidFill>
                  <a:schemeClr val="dk1"/>
                </a:solidFill>
              </a:rPr>
              <a:t>flexible</a:t>
            </a:r>
            <a:r>
              <a:rPr lang="en-GB"/>
              <a:t> and </a:t>
            </a:r>
            <a:r>
              <a:rPr lang="en-GB">
                <a:solidFill>
                  <a:schemeClr val="dk1"/>
                </a:solidFill>
              </a:rPr>
              <a:t>human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Necessary for </a:t>
            </a:r>
            <a:r>
              <a:rPr lang="en-GB">
                <a:solidFill>
                  <a:schemeClr val="dk1"/>
                </a:solidFill>
              </a:rPr>
              <a:t>future progress</a:t>
            </a:r>
          </a:p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460800" y="3889325"/>
            <a:ext cx="3999900" cy="1025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-GB">
                <a:solidFill>
                  <a:schemeClr val="dk1"/>
                </a:solidFill>
              </a:rPr>
              <a:t>Easier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>
                <a:solidFill>
                  <a:schemeClr val="dk1"/>
                </a:solidFill>
              </a:rPr>
              <a:t>T</a:t>
            </a:r>
            <a:r>
              <a:rPr lang="en-GB">
                <a:solidFill>
                  <a:schemeClr val="dk1"/>
                </a:solidFill>
              </a:rPr>
              <a:t>oo restrictive</a:t>
            </a:r>
            <a:r>
              <a:rPr lang="en-GB"/>
              <a:t> (no paraphrasing)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-GB"/>
              <a:t>Most </a:t>
            </a:r>
            <a:r>
              <a:rPr lang="en-GB">
                <a:solidFill>
                  <a:schemeClr val="dk1"/>
                </a:solidFill>
              </a:rPr>
              <a:t>past work </a:t>
            </a:r>
            <a:r>
              <a:rPr lang="en-GB"/>
              <a:t>is extractive</a:t>
            </a:r>
          </a:p>
        </p:txBody>
      </p:sp>
      <p:sp>
        <p:nvSpPr>
          <p:cNvPr id="78" name="Shape 78"/>
          <p:cNvSpPr txBox="1"/>
          <p:nvPr>
            <p:ph type="title"/>
          </p:nvPr>
        </p:nvSpPr>
        <p:spPr>
          <a:xfrm>
            <a:off x="460950" y="0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Two approaches to summarization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471900" y="1233274"/>
            <a:ext cx="3999900" cy="1215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GB" sz="1800"/>
              <a:t>Extractive Summarization</a:t>
            </a:r>
          </a:p>
          <a:p>
            <a:pPr lvl="0" rtl="0">
              <a:spcBef>
                <a:spcPts val="0"/>
              </a:spcBef>
              <a:buNone/>
            </a:pPr>
            <a:r>
              <a:rPr i="1" lang="en-GB">
                <a:solidFill>
                  <a:schemeClr val="dk1"/>
                </a:solidFill>
              </a:rPr>
              <a:t>Select parts</a:t>
            </a:r>
            <a:r>
              <a:rPr i="1" lang="en-GB"/>
              <a:t> (typically sentences) of the original text to form a summary.</a:t>
            </a:r>
          </a:p>
        </p:txBody>
      </p:sp>
      <p:sp>
        <p:nvSpPr>
          <p:cNvPr id="80" name="Shape 80"/>
          <p:cNvSpPr txBox="1"/>
          <p:nvPr>
            <p:ph idx="2" type="body"/>
          </p:nvPr>
        </p:nvSpPr>
        <p:spPr>
          <a:xfrm>
            <a:off x="4694250" y="1233274"/>
            <a:ext cx="3999900" cy="1241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-GB" sz="1800"/>
              <a:t>Abstractive Summarization</a:t>
            </a:r>
          </a:p>
          <a:p>
            <a:pPr lvl="0" rtl="0">
              <a:spcBef>
                <a:spcPts val="0"/>
              </a:spcBef>
              <a:buNone/>
            </a:pPr>
            <a:r>
              <a:rPr i="1" lang="en-GB">
                <a:solidFill>
                  <a:schemeClr val="dk1"/>
                </a:solidFill>
              </a:rPr>
              <a:t>Generate novel sentences</a:t>
            </a:r>
            <a:r>
              <a:rPr i="1" lang="en-GB"/>
              <a:t> using natural language generation techniques.</a:t>
            </a:r>
          </a:p>
        </p:txBody>
      </p:sp>
      <p:pic>
        <p:nvPicPr>
          <p:cNvPr descr="1011919851.jpg"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3900" y="2449175"/>
            <a:ext cx="1382040" cy="13820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596446_p_wipo.jpg" id="82" name="Shape 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9486" y="2449175"/>
            <a:ext cx="1382040" cy="1382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Shape 804"/>
          <p:cNvSpPr txBox="1"/>
          <p:nvPr>
            <p:ph idx="1" type="body"/>
          </p:nvPr>
        </p:nvSpPr>
        <p:spPr>
          <a:xfrm>
            <a:off x="471900" y="1200350"/>
            <a:ext cx="8222100" cy="342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</a:pPr>
            <a:r>
              <a:rPr lang="en-GB"/>
              <a:t>Summarization is </a:t>
            </a:r>
            <a:r>
              <a:rPr lang="en-GB">
                <a:solidFill>
                  <a:schemeClr val="dk1"/>
                </a:solidFill>
              </a:rPr>
              <a:t>subjective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-GB"/>
              <a:t>There are many correct ways to summarize</a:t>
            </a:r>
            <a:br>
              <a:rPr lang="en-GB"/>
            </a:b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</a:pPr>
            <a:r>
              <a:rPr lang="en-GB"/>
              <a:t>ROUGE is based on strict </a:t>
            </a:r>
            <a:r>
              <a:rPr lang="en-GB">
                <a:solidFill>
                  <a:schemeClr val="dk1"/>
                </a:solidFill>
              </a:rPr>
              <a:t>comparison to a reference summary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-GB"/>
              <a:t>Intolerant to rephrasing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-GB">
                <a:solidFill>
                  <a:schemeClr val="dk1"/>
                </a:solidFill>
              </a:rPr>
              <a:t>Rewards extractive </a:t>
            </a:r>
            <a:r>
              <a:rPr lang="en-GB"/>
              <a:t>strategies</a:t>
            </a:r>
            <a:br>
              <a:rPr lang="en-GB"/>
            </a:b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-GB"/>
              <a:t>Take </a:t>
            </a:r>
            <a:r>
              <a:rPr lang="en-GB">
                <a:solidFill>
                  <a:schemeClr val="dk1"/>
                </a:solidFill>
              </a:rPr>
              <a:t>first 3 sentences</a:t>
            </a:r>
            <a:r>
              <a:rPr lang="en-GB"/>
              <a:t> as summary → higher ROUGE than (almost) any published system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-GB"/>
              <a:t>Partially due to news article structure</a:t>
            </a:r>
          </a:p>
        </p:txBody>
      </p:sp>
      <p:sp>
        <p:nvSpPr>
          <p:cNvPr id="805" name="Shape 805"/>
          <p:cNvSpPr txBox="1"/>
          <p:nvPr>
            <p:ph type="title"/>
          </p:nvPr>
        </p:nvSpPr>
        <p:spPr>
          <a:xfrm>
            <a:off x="460950" y="0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The difficulty of evaluating summarization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Shape 810"/>
          <p:cNvSpPr txBox="1"/>
          <p:nvPr>
            <p:ph type="title"/>
          </p:nvPr>
        </p:nvSpPr>
        <p:spPr>
          <a:xfrm>
            <a:off x="460950" y="0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First sentences not always a good summary</a:t>
            </a:r>
          </a:p>
        </p:txBody>
      </p:sp>
      <p:pic>
        <p:nvPicPr>
          <p:cNvPr descr="File:Cnn.svg - Wikimedia Commons" id="811" name="Shape 8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675" y="1232762"/>
            <a:ext cx="935200" cy="448874"/>
          </a:xfrm>
          <a:prstGeom prst="rect">
            <a:avLst/>
          </a:prstGeom>
          <a:noFill/>
          <a:ln>
            <a:noFill/>
          </a:ln>
        </p:spPr>
      </p:pic>
      <p:sp>
        <p:nvSpPr>
          <p:cNvPr id="812" name="Shape 812"/>
          <p:cNvSpPr txBox="1"/>
          <p:nvPr/>
        </p:nvSpPr>
        <p:spPr>
          <a:xfrm>
            <a:off x="1254900" y="1073350"/>
            <a:ext cx="24546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i="1" lang="en-GB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Robots tested in Japan companies</a:t>
            </a:r>
          </a:p>
        </p:txBody>
      </p:sp>
      <p:pic>
        <p:nvPicPr>
          <p:cNvPr descr="Screenshot 2017-07-30 23.55.52.png" id="813" name="Shape 813"/>
          <p:cNvPicPr preferRelativeResize="0"/>
          <p:nvPr/>
        </p:nvPicPr>
        <p:blipFill rotWithShape="1">
          <a:blip r:embed="rId4">
            <a:alphaModFix/>
          </a:blip>
          <a:srcRect b="2574" l="24866" r="949" t="5157"/>
          <a:stretch/>
        </p:blipFill>
        <p:spPr>
          <a:xfrm>
            <a:off x="152675" y="2172225"/>
            <a:ext cx="3258651" cy="2307250"/>
          </a:xfrm>
          <a:prstGeom prst="rect">
            <a:avLst/>
          </a:prstGeom>
          <a:noFill/>
          <a:ln>
            <a:noFill/>
          </a:ln>
        </p:spPr>
      </p:pic>
      <p:sp>
        <p:nvSpPr>
          <p:cNvPr id="814" name="Shape 814"/>
          <p:cNvSpPr txBox="1"/>
          <p:nvPr>
            <p:ph idx="1" type="body"/>
          </p:nvPr>
        </p:nvSpPr>
        <p:spPr>
          <a:xfrm>
            <a:off x="8056575" y="2349925"/>
            <a:ext cx="1196400" cy="381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400">
                <a:solidFill>
                  <a:schemeClr val="dk1"/>
                </a:solidFill>
              </a:rPr>
              <a:t>Irrelevant</a:t>
            </a:r>
          </a:p>
        </p:txBody>
      </p:sp>
      <p:sp>
        <p:nvSpPr>
          <p:cNvPr id="815" name="Shape 815"/>
          <p:cNvSpPr/>
          <p:nvPr/>
        </p:nvSpPr>
        <p:spPr>
          <a:xfrm>
            <a:off x="7853825" y="1187125"/>
            <a:ext cx="138000" cy="2706900"/>
          </a:xfrm>
          <a:prstGeom prst="rightBrace">
            <a:avLst>
              <a:gd fmla="val 46666" name="adj1"/>
              <a:gd fmla="val 49999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6" name="Shape 816"/>
          <p:cNvSpPr/>
          <p:nvPr/>
        </p:nvSpPr>
        <p:spPr>
          <a:xfrm>
            <a:off x="7853825" y="3991275"/>
            <a:ext cx="138000" cy="448800"/>
          </a:xfrm>
          <a:prstGeom prst="rightBrace">
            <a:avLst>
              <a:gd fmla="val 46666" name="adj1"/>
              <a:gd fmla="val 49999" name="adj2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7" name="Shape 817"/>
          <p:cNvSpPr txBox="1"/>
          <p:nvPr>
            <p:ph idx="1" type="body"/>
          </p:nvPr>
        </p:nvSpPr>
        <p:spPr>
          <a:xfrm>
            <a:off x="8056575" y="3906075"/>
            <a:ext cx="1196400" cy="619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400">
                <a:solidFill>
                  <a:srgbClr val="F4B400"/>
                </a:solidFill>
              </a:rPr>
              <a:t>Our system starts here</a:t>
            </a:r>
          </a:p>
        </p:txBody>
      </p:sp>
      <p:sp>
        <p:nvSpPr>
          <p:cNvPr id="818" name="Shape 818"/>
          <p:cNvSpPr txBox="1"/>
          <p:nvPr/>
        </p:nvSpPr>
        <p:spPr>
          <a:xfrm>
            <a:off x="3575900" y="1073350"/>
            <a:ext cx="4316100" cy="38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i="1" lang="en-GB">
                <a:solidFill>
                  <a:schemeClr val="lt2"/>
                </a:solidFill>
                <a:highlight>
                  <a:srgbClr val="D9D9D9"/>
                </a:highlight>
                <a:latin typeface="Roboto"/>
                <a:ea typeface="Roboto"/>
                <a:cs typeface="Roboto"/>
                <a:sym typeface="Roboto"/>
              </a:rPr>
              <a:t>A crowd gathers near the entrance of Tokyo's upscale Mitsukoshi Department Store, which traces its roots to a kimono shop in the late 17th century.</a:t>
            </a:r>
          </a:p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i="1" lang="en-GB">
                <a:solidFill>
                  <a:schemeClr val="lt2"/>
                </a:solidFill>
                <a:highlight>
                  <a:srgbClr val="D9D9D9"/>
                </a:highlight>
                <a:latin typeface="Roboto"/>
                <a:ea typeface="Roboto"/>
                <a:cs typeface="Roboto"/>
                <a:sym typeface="Roboto"/>
              </a:rPr>
              <a:t>Fitting with the store's history, the new greeter wears a traditional Japanese kimono while delivering information to the growing crowd, whose expressions vary from amusement to bewilderment.</a:t>
            </a:r>
          </a:p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i="1" lang="en-GB">
                <a:solidFill>
                  <a:schemeClr val="lt2"/>
                </a:solidFill>
                <a:highlight>
                  <a:srgbClr val="D9D9D9"/>
                </a:highlight>
                <a:latin typeface="Roboto"/>
                <a:ea typeface="Roboto"/>
                <a:cs typeface="Roboto"/>
                <a:sym typeface="Roboto"/>
              </a:rPr>
              <a:t>It's hard to imagine the store's founders in the late 1600's could have imagined this kind of employee.</a:t>
            </a:r>
          </a:p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i="1" lang="en-GB">
                <a:solidFill>
                  <a:schemeClr val="lt2"/>
                </a:solidFill>
                <a:highlight>
                  <a:srgbClr val="D9D9D9"/>
                </a:highlight>
                <a:latin typeface="Roboto"/>
                <a:ea typeface="Roboto"/>
                <a:cs typeface="Roboto"/>
                <a:sym typeface="Roboto"/>
              </a:rPr>
              <a:t>That's because the greeter is not a human -- it's a robot.</a:t>
            </a:r>
          </a:p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i="1" lang="en-GB">
                <a:solidFill>
                  <a:schemeClr val="lt2"/>
                </a:solidFill>
                <a:highlight>
                  <a:srgbClr val="FFE599"/>
                </a:highlight>
                <a:latin typeface="Roboto"/>
                <a:ea typeface="Roboto"/>
                <a:cs typeface="Roboto"/>
                <a:sym typeface="Roboto"/>
              </a:rPr>
              <a:t>Aiko Chihira is an android manufactured by Toshiba, designed to look and move like a real person. </a:t>
            </a:r>
          </a:p>
          <a:p>
            <a:pPr lv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i="1" lang="en-GB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...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Shape 82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4200"/>
              <a:t>What next?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untain.png" id="828" name="Shape 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999" y="540476"/>
            <a:ext cx="2520000" cy="25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9" name="Shape 8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6000" y="2756875"/>
            <a:ext cx="2237900" cy="223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30" name="Shape 8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7726" y="335101"/>
            <a:ext cx="772375" cy="686549"/>
          </a:xfrm>
          <a:prstGeom prst="rect">
            <a:avLst/>
          </a:prstGeom>
          <a:noFill/>
          <a:ln>
            <a:noFill/>
          </a:ln>
        </p:spPr>
      </p:pic>
      <p:sp>
        <p:nvSpPr>
          <p:cNvPr id="831" name="Shape 831"/>
          <p:cNvSpPr txBox="1"/>
          <p:nvPr>
            <p:ph idx="4294967295" type="body"/>
          </p:nvPr>
        </p:nvSpPr>
        <p:spPr>
          <a:xfrm rot="-572">
            <a:off x="2162774" y="313973"/>
            <a:ext cx="1802100" cy="7853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chemeClr val="accent6"/>
                </a:solidFill>
              </a:rPr>
              <a:t>Human-level summarization</a:t>
            </a:r>
          </a:p>
        </p:txBody>
      </p:sp>
      <p:sp>
        <p:nvSpPr>
          <p:cNvPr id="832" name="Shape 832"/>
          <p:cNvSpPr txBox="1"/>
          <p:nvPr>
            <p:ph idx="4294967295" type="body"/>
          </p:nvPr>
        </p:nvSpPr>
        <p:spPr>
          <a:xfrm rot="-3398641">
            <a:off x="-85335" y="1332476"/>
            <a:ext cx="1484070" cy="59559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1400">
                <a:solidFill>
                  <a:schemeClr val="accent6"/>
                </a:solidFill>
              </a:rPr>
              <a:t>long text understanding</a:t>
            </a:r>
          </a:p>
        </p:txBody>
      </p:sp>
      <p:cxnSp>
        <p:nvCxnSpPr>
          <p:cNvPr id="833" name="Shape 833"/>
          <p:cNvCxnSpPr/>
          <p:nvPr/>
        </p:nvCxnSpPr>
        <p:spPr>
          <a:xfrm flipH="1" rot="10800000">
            <a:off x="545225" y="1113300"/>
            <a:ext cx="829800" cy="1242600"/>
          </a:xfrm>
          <a:prstGeom prst="straightConnector1">
            <a:avLst/>
          </a:prstGeom>
          <a:noFill/>
          <a:ln cap="flat" cmpd="sng" w="19050">
            <a:solidFill>
              <a:srgbClr val="F4B4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834" name="Shape 834"/>
          <p:cNvSpPr/>
          <p:nvPr/>
        </p:nvSpPr>
        <p:spPr>
          <a:xfrm rot="671988">
            <a:off x="5599310" y="460780"/>
            <a:ext cx="3448826" cy="2159248"/>
          </a:xfrm>
          <a:custGeom>
            <a:pathLst>
              <a:path extrusionOk="0" h="88301" w="137975">
                <a:moveTo>
                  <a:pt x="65414" y="19295"/>
                </a:moveTo>
                <a:cubicBezTo>
                  <a:pt x="59498" y="21022"/>
                  <a:pt x="51069" y="24267"/>
                  <a:pt x="44368" y="24320"/>
                </a:cubicBezTo>
                <a:cubicBezTo>
                  <a:pt x="37667" y="24372"/>
                  <a:pt x="31961" y="18457"/>
                  <a:pt x="25208" y="19609"/>
                </a:cubicBezTo>
                <a:cubicBezTo>
                  <a:pt x="18454" y="20760"/>
                  <a:pt x="6361" y="25838"/>
                  <a:pt x="3849" y="31231"/>
                </a:cubicBezTo>
                <a:cubicBezTo>
                  <a:pt x="1336" y="36623"/>
                  <a:pt x="10759" y="44947"/>
                  <a:pt x="10131" y="51962"/>
                </a:cubicBezTo>
                <a:cubicBezTo>
                  <a:pt x="9502" y="58977"/>
                  <a:pt x="-549" y="67300"/>
                  <a:pt x="79" y="73321"/>
                </a:cubicBezTo>
                <a:cubicBezTo>
                  <a:pt x="707" y="79341"/>
                  <a:pt x="8036" y="86670"/>
                  <a:pt x="13900" y="88084"/>
                </a:cubicBezTo>
                <a:cubicBezTo>
                  <a:pt x="19763" y="89497"/>
                  <a:pt x="26516" y="82168"/>
                  <a:pt x="35259" y="81802"/>
                </a:cubicBezTo>
                <a:cubicBezTo>
                  <a:pt x="44001" y="81435"/>
                  <a:pt x="57037" y="88031"/>
                  <a:pt x="66356" y="85885"/>
                </a:cubicBezTo>
                <a:cubicBezTo>
                  <a:pt x="75674" y="83738"/>
                  <a:pt x="82898" y="71697"/>
                  <a:pt x="91170" y="68923"/>
                </a:cubicBezTo>
                <a:cubicBezTo>
                  <a:pt x="99441" y="66148"/>
                  <a:pt x="108603" y="71436"/>
                  <a:pt x="115985" y="69238"/>
                </a:cubicBezTo>
                <a:cubicBezTo>
                  <a:pt x="123366" y="67039"/>
                  <a:pt x="132108" y="60390"/>
                  <a:pt x="135459" y="55731"/>
                </a:cubicBezTo>
                <a:cubicBezTo>
                  <a:pt x="138809" y="51071"/>
                  <a:pt x="138548" y="45679"/>
                  <a:pt x="136088" y="41282"/>
                </a:cubicBezTo>
                <a:cubicBezTo>
                  <a:pt x="133627" y="36884"/>
                  <a:pt x="123889" y="32905"/>
                  <a:pt x="120696" y="29346"/>
                </a:cubicBezTo>
                <a:cubicBezTo>
                  <a:pt x="117502" y="25786"/>
                  <a:pt x="117764" y="24320"/>
                  <a:pt x="116927" y="19923"/>
                </a:cubicBezTo>
                <a:cubicBezTo>
                  <a:pt x="116089" y="15525"/>
                  <a:pt x="118812" y="6102"/>
                  <a:pt x="115671" y="2961"/>
                </a:cubicBezTo>
                <a:cubicBezTo>
                  <a:pt x="112530" y="-180"/>
                  <a:pt x="104049" y="-756"/>
                  <a:pt x="98081" y="1076"/>
                </a:cubicBezTo>
                <a:cubicBezTo>
                  <a:pt x="92112" y="2908"/>
                  <a:pt x="85306" y="10918"/>
                  <a:pt x="79862" y="13955"/>
                </a:cubicBezTo>
                <a:cubicBezTo>
                  <a:pt x="74417" y="16991"/>
                  <a:pt x="71329" y="17567"/>
                  <a:pt x="65414" y="19295"/>
                </a:cubicBezTo>
                <a:close/>
              </a:path>
            </a:pathLst>
          </a:custGeom>
          <a:solidFill>
            <a:srgbClr val="B6D7A8"/>
          </a:solidFill>
          <a:ln>
            <a:noFill/>
          </a:ln>
        </p:spPr>
      </p:sp>
      <p:sp>
        <p:nvSpPr>
          <p:cNvPr id="835" name="Shape 835"/>
          <p:cNvSpPr txBox="1"/>
          <p:nvPr>
            <p:ph idx="4294967295" type="body"/>
          </p:nvPr>
        </p:nvSpPr>
        <p:spPr>
          <a:xfrm rot="-403">
            <a:off x="565349" y="2506152"/>
            <a:ext cx="2559300" cy="428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</a:rPr>
              <a:t>MOUNT ABSTRACTION</a:t>
            </a:r>
          </a:p>
        </p:txBody>
      </p:sp>
      <p:sp>
        <p:nvSpPr>
          <p:cNvPr id="836" name="Shape 836"/>
          <p:cNvSpPr txBox="1"/>
          <p:nvPr>
            <p:ph idx="4294967295" type="body"/>
          </p:nvPr>
        </p:nvSpPr>
        <p:spPr>
          <a:xfrm rot="-1146">
            <a:off x="5394024" y="2506602"/>
            <a:ext cx="3598800" cy="461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</a:rPr>
              <a:t>SWAMP OF BASIC ERRORS</a:t>
            </a:r>
          </a:p>
        </p:txBody>
      </p:sp>
      <p:sp>
        <p:nvSpPr>
          <p:cNvPr id="837" name="Shape 837"/>
          <p:cNvSpPr txBox="1"/>
          <p:nvPr>
            <p:ph idx="4294967295" type="body"/>
          </p:nvPr>
        </p:nvSpPr>
        <p:spPr>
          <a:xfrm rot="-2362">
            <a:off x="6639165" y="1011825"/>
            <a:ext cx="873300" cy="399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1200">
                <a:solidFill>
                  <a:srgbClr val="38761D"/>
                </a:solidFill>
              </a:rPr>
              <a:t>repetition</a:t>
            </a:r>
          </a:p>
        </p:txBody>
      </p:sp>
      <p:sp>
        <p:nvSpPr>
          <p:cNvPr id="838" name="Shape 838"/>
          <p:cNvSpPr txBox="1"/>
          <p:nvPr>
            <p:ph idx="4294967295" type="body"/>
          </p:nvPr>
        </p:nvSpPr>
        <p:spPr>
          <a:xfrm rot="-2370">
            <a:off x="7549334" y="1780597"/>
            <a:ext cx="1305300" cy="399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1200">
                <a:solidFill>
                  <a:srgbClr val="38761D"/>
                </a:solidFill>
              </a:rPr>
              <a:t>copying errors</a:t>
            </a:r>
          </a:p>
        </p:txBody>
      </p:sp>
      <p:sp>
        <p:nvSpPr>
          <p:cNvPr id="839" name="Shape 839"/>
          <p:cNvSpPr txBox="1"/>
          <p:nvPr>
            <p:ph idx="4294967295" type="body"/>
          </p:nvPr>
        </p:nvSpPr>
        <p:spPr>
          <a:xfrm rot="-2361">
            <a:off x="6021232" y="1870691"/>
            <a:ext cx="873600" cy="399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1200">
                <a:solidFill>
                  <a:srgbClr val="38761D"/>
                </a:solidFill>
              </a:rPr>
              <a:t>nonsense</a:t>
            </a:r>
          </a:p>
        </p:txBody>
      </p:sp>
      <p:sp>
        <p:nvSpPr>
          <p:cNvPr id="840" name="Shape 840"/>
          <p:cNvSpPr txBox="1"/>
          <p:nvPr>
            <p:ph idx="4294967295" type="body"/>
          </p:nvPr>
        </p:nvSpPr>
        <p:spPr>
          <a:xfrm>
            <a:off x="4038862" y="3765412"/>
            <a:ext cx="873600" cy="529800"/>
          </a:xfrm>
          <a:prstGeom prst="rect">
            <a:avLst/>
          </a:prstGeom>
          <a:solidFill>
            <a:srgbClr val="EFEFEF"/>
          </a:solidFill>
          <a:ln cap="flat" cmpd="sng" w="19050">
            <a:solidFill>
              <a:srgbClr val="8A0CB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1200">
                <a:solidFill>
                  <a:srgbClr val="8A0CB8"/>
                </a:solidFill>
              </a:rPr>
              <a:t>Extractive methods</a:t>
            </a:r>
          </a:p>
        </p:txBody>
      </p:sp>
      <p:sp>
        <p:nvSpPr>
          <p:cNvPr id="841" name="Shape 841"/>
          <p:cNvSpPr txBox="1"/>
          <p:nvPr>
            <p:ph idx="4294967295" type="body"/>
          </p:nvPr>
        </p:nvSpPr>
        <p:spPr>
          <a:xfrm rot="3402627">
            <a:off x="2187295" y="1440158"/>
            <a:ext cx="1440231" cy="392242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1400">
                <a:solidFill>
                  <a:schemeClr val="accent6"/>
                </a:solidFill>
              </a:rPr>
              <a:t>paraphrasing</a:t>
            </a:r>
          </a:p>
        </p:txBody>
      </p:sp>
      <p:cxnSp>
        <p:nvCxnSpPr>
          <p:cNvPr id="842" name="Shape 842"/>
          <p:cNvCxnSpPr/>
          <p:nvPr/>
        </p:nvCxnSpPr>
        <p:spPr>
          <a:xfrm rot="10800000">
            <a:off x="2407650" y="1232400"/>
            <a:ext cx="762600" cy="1184100"/>
          </a:xfrm>
          <a:prstGeom prst="straightConnector1">
            <a:avLst/>
          </a:prstGeom>
          <a:noFill/>
          <a:ln cap="flat" cmpd="sng" w="19050">
            <a:solidFill>
              <a:srgbClr val="F4B4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843" name="Shape 843"/>
          <p:cNvSpPr txBox="1"/>
          <p:nvPr>
            <p:ph idx="4294967295" type="body"/>
          </p:nvPr>
        </p:nvSpPr>
        <p:spPr>
          <a:xfrm>
            <a:off x="2831462" y="2248675"/>
            <a:ext cx="574500" cy="338400"/>
          </a:xfrm>
          <a:prstGeom prst="rect">
            <a:avLst/>
          </a:prstGeom>
          <a:solidFill>
            <a:srgbClr val="EFEFEF"/>
          </a:solidFill>
          <a:ln cap="flat" cmpd="sng" w="19050">
            <a:solidFill>
              <a:srgbClr val="8A0CB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1200">
                <a:solidFill>
                  <a:srgbClr val="8A0CB8"/>
                </a:solidFill>
              </a:rPr>
              <a:t>RNNs</a:t>
            </a:r>
          </a:p>
        </p:txBody>
      </p:sp>
      <p:sp>
        <p:nvSpPr>
          <p:cNvPr id="844" name="Shape 844"/>
          <p:cNvSpPr txBox="1"/>
          <p:nvPr>
            <p:ph idx="4294967295" type="body"/>
          </p:nvPr>
        </p:nvSpPr>
        <p:spPr>
          <a:xfrm>
            <a:off x="6832287" y="1531987"/>
            <a:ext cx="574500" cy="338400"/>
          </a:xfrm>
          <a:prstGeom prst="rect">
            <a:avLst/>
          </a:prstGeom>
          <a:solidFill>
            <a:srgbClr val="EFEFEF"/>
          </a:solidFill>
          <a:ln cap="flat" cmpd="sng" w="19050">
            <a:solidFill>
              <a:srgbClr val="8A0CB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1200">
                <a:solidFill>
                  <a:srgbClr val="8A0CB8"/>
                </a:solidFill>
              </a:rPr>
              <a:t>RNNs</a:t>
            </a:r>
          </a:p>
        </p:txBody>
      </p:sp>
      <p:cxnSp>
        <p:nvCxnSpPr>
          <p:cNvPr id="845" name="Shape 845"/>
          <p:cNvCxnSpPr>
            <a:stCxn id="844" idx="1"/>
            <a:endCxn id="843" idx="3"/>
          </p:cNvCxnSpPr>
          <p:nvPr/>
        </p:nvCxnSpPr>
        <p:spPr>
          <a:xfrm flipH="1">
            <a:off x="3405987" y="1701187"/>
            <a:ext cx="3426300" cy="716700"/>
          </a:xfrm>
          <a:prstGeom prst="straightConnector1">
            <a:avLst/>
          </a:prstGeom>
          <a:noFill/>
          <a:ln cap="flat" cmpd="sng" w="19050">
            <a:solidFill>
              <a:srgbClr val="8A0CB8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846" name="Shape 846"/>
          <p:cNvCxnSpPr>
            <a:stCxn id="843" idx="0"/>
          </p:cNvCxnSpPr>
          <p:nvPr/>
        </p:nvCxnSpPr>
        <p:spPr>
          <a:xfrm rot="10800000">
            <a:off x="2366012" y="1092775"/>
            <a:ext cx="752700" cy="1155900"/>
          </a:xfrm>
          <a:prstGeom prst="straightConnector1">
            <a:avLst/>
          </a:prstGeom>
          <a:noFill/>
          <a:ln cap="flat" cmpd="sng" w="19050">
            <a:solidFill>
              <a:srgbClr val="8A0CB8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847" name="Shape 847"/>
          <p:cNvSpPr txBox="1"/>
          <p:nvPr>
            <p:ph idx="4294967295" type="body"/>
          </p:nvPr>
        </p:nvSpPr>
        <p:spPr>
          <a:xfrm rot="-7580">
            <a:off x="2507075" y="1014824"/>
            <a:ext cx="2448905" cy="786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8A0CB8"/>
                </a:solidFill>
              </a:rPr>
              <a:t>more high-level understanding?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8A0CB8"/>
                </a:solidFill>
              </a:rPr>
              <a:t>   more scalability?</a:t>
            </a:r>
            <a:r>
              <a:rPr lang="en-GB" sz="1200">
                <a:solidFill>
                  <a:srgbClr val="8A0CB8"/>
                </a:solidFill>
              </a:rPr>
              <a:t>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8A0CB8"/>
                </a:solidFill>
              </a:rPr>
              <a:t>        better metrics?</a:t>
            </a:r>
          </a:p>
        </p:txBody>
      </p:sp>
      <p:sp>
        <p:nvSpPr>
          <p:cNvPr id="848" name="Shape 848"/>
          <p:cNvSpPr txBox="1"/>
          <p:nvPr>
            <p:ph idx="4294967295" type="body"/>
          </p:nvPr>
        </p:nvSpPr>
        <p:spPr>
          <a:xfrm>
            <a:off x="3916312" y="4715400"/>
            <a:ext cx="1118700" cy="428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>
                <a:solidFill>
                  <a:srgbClr val="666666"/>
                </a:solidFill>
              </a:rPr>
              <a:t>SAFETY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Shape 853"/>
          <p:cNvSpPr txBox="1"/>
          <p:nvPr>
            <p:ph idx="4294967295" type="title"/>
          </p:nvPr>
        </p:nvSpPr>
        <p:spPr>
          <a:xfrm>
            <a:off x="460950" y="202350"/>
            <a:ext cx="8222100" cy="686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3600">
                <a:solidFill>
                  <a:schemeClr val="dk1"/>
                </a:solidFill>
              </a:rPr>
              <a:t>Thank you!</a:t>
            </a:r>
          </a:p>
        </p:txBody>
      </p:sp>
      <p:grpSp>
        <p:nvGrpSpPr>
          <p:cNvPr id="854" name="Shape 854"/>
          <p:cNvGrpSpPr/>
          <p:nvPr/>
        </p:nvGrpSpPr>
        <p:grpSpPr>
          <a:xfrm>
            <a:off x="3312000" y="1127376"/>
            <a:ext cx="2520000" cy="2765874"/>
            <a:chOff x="3311999" y="1279776"/>
            <a:chExt cx="2520000" cy="2765874"/>
          </a:xfrm>
        </p:grpSpPr>
        <p:pic>
          <p:nvPicPr>
            <p:cNvPr descr="mountain.png" id="855" name="Shape 85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11999" y="1525651"/>
              <a:ext cx="2520000" cy="252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56" name="Shape 85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185812" y="1279776"/>
              <a:ext cx="772375" cy="6865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57" name="Shape 857"/>
          <p:cNvSpPr txBox="1"/>
          <p:nvPr>
            <p:ph idx="4294967295" type="title"/>
          </p:nvPr>
        </p:nvSpPr>
        <p:spPr>
          <a:xfrm>
            <a:off x="0" y="4350275"/>
            <a:ext cx="7432500" cy="9459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GB" sz="1800">
                <a:solidFill>
                  <a:schemeClr val="dk1"/>
                </a:solidFill>
              </a:rPr>
              <a:t>Blog post: </a:t>
            </a:r>
            <a:r>
              <a:rPr lang="en-GB" sz="1800" u="sng">
                <a:solidFill>
                  <a:schemeClr val="dk1"/>
                </a:solidFill>
              </a:rPr>
              <a:t>www.abigailsee.com</a:t>
            </a:r>
            <a:br>
              <a:rPr lang="en-GB" sz="1800" u="sng">
                <a:solidFill>
                  <a:schemeClr val="dk1"/>
                </a:solidFill>
              </a:rPr>
            </a:br>
            <a:r>
              <a:rPr lang="en-GB" sz="1800">
                <a:solidFill>
                  <a:schemeClr val="dk1"/>
                </a:solidFill>
              </a:rPr>
              <a:t>Code: </a:t>
            </a:r>
            <a:r>
              <a:rPr lang="en-GB" sz="1800" u="sng">
                <a:solidFill>
                  <a:schemeClr val="dk1"/>
                </a:solidFill>
              </a:rPr>
              <a:t>github.com/abisee/pointer-generator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 rtl="0">
              <a:spcBef>
                <a:spcPts val="0"/>
              </a:spcBef>
              <a:buSzPct val="100000"/>
            </a:pPr>
            <a:r>
              <a:rPr lang="en-GB" sz="1400"/>
              <a:t>Long news articles (average ~800 words)</a:t>
            </a:r>
            <a:br>
              <a:rPr lang="en-GB" sz="1400"/>
            </a:br>
          </a:p>
          <a:p>
            <a:pPr indent="-317500" lvl="0" marL="457200" rtl="0">
              <a:spcBef>
                <a:spcPts val="0"/>
              </a:spcBef>
              <a:buSzPct val="100000"/>
            </a:pPr>
            <a:r>
              <a:rPr lang="en-GB" sz="1400"/>
              <a:t>Multi-sentence summaries (</a:t>
            </a:r>
            <a:r>
              <a:rPr lang="en-GB" sz="1400"/>
              <a:t>usually</a:t>
            </a:r>
            <a:r>
              <a:rPr lang="en-GB" sz="1400"/>
              <a:t> 3 or 4 sentences, average 56 words)</a:t>
            </a:r>
            <a:br>
              <a:rPr lang="en-GB" sz="1400"/>
            </a:br>
          </a:p>
          <a:p>
            <a:pPr indent="-317500" lvl="0" marL="457200" rtl="0">
              <a:spcBef>
                <a:spcPts val="0"/>
              </a:spcBef>
              <a:buSzPct val="100000"/>
            </a:pPr>
            <a:r>
              <a:rPr lang="en-GB" sz="1400"/>
              <a:t>Summary contains information from throughout the article</a:t>
            </a:r>
          </a:p>
        </p:txBody>
      </p:sp>
      <p:sp>
        <p:nvSpPr>
          <p:cNvPr id="88" name="Shape 88"/>
          <p:cNvSpPr txBox="1"/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CNN / Daily Mail dataset</a:t>
            </a:r>
          </a:p>
        </p:txBody>
      </p:sp>
      <p:grpSp>
        <p:nvGrpSpPr>
          <p:cNvPr id="89" name="Shape 89"/>
          <p:cNvGrpSpPr/>
          <p:nvPr/>
        </p:nvGrpSpPr>
        <p:grpSpPr>
          <a:xfrm>
            <a:off x="3436792" y="778402"/>
            <a:ext cx="2816124" cy="3486313"/>
            <a:chOff x="565150" y="1686650"/>
            <a:chExt cx="3541849" cy="4384748"/>
          </a:xfrm>
        </p:grpSpPr>
        <p:pic>
          <p:nvPicPr>
            <p:cNvPr descr="Screenshot from 2016-09-12 21:10:29.png" id="90" name="Shape 90"/>
            <p:cNvPicPr preferRelativeResize="0"/>
            <p:nvPr/>
          </p:nvPicPr>
          <p:blipFill rotWithShape="1">
            <a:blip r:embed="rId3">
              <a:alphaModFix/>
            </a:blip>
            <a:srcRect b="77259" l="0" r="0" t="0"/>
            <a:stretch/>
          </p:blipFill>
          <p:spPr>
            <a:xfrm>
              <a:off x="565150" y="1686650"/>
              <a:ext cx="3541849" cy="11696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Screenshot from 2016-09-12 21:10:29.png" id="91" name="Shape 91"/>
            <p:cNvPicPr preferRelativeResize="0"/>
            <p:nvPr/>
          </p:nvPicPr>
          <p:blipFill rotWithShape="1">
            <a:blip r:embed="rId3">
              <a:alphaModFix/>
            </a:blip>
            <a:srcRect b="0" l="0" r="0" t="37492"/>
            <a:stretch/>
          </p:blipFill>
          <p:spPr>
            <a:xfrm>
              <a:off x="565150" y="2856300"/>
              <a:ext cx="3541849" cy="3215098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Screenshot from 2016-09-12 21:13:08.png" id="92" name="Shape 92"/>
          <p:cNvPicPr preferRelativeResize="0"/>
          <p:nvPr/>
        </p:nvPicPr>
        <p:blipFill rotWithShape="1">
          <a:blip r:embed="rId4">
            <a:alphaModFix/>
          </a:blip>
          <a:srcRect b="71857" l="0" r="0" t="0"/>
          <a:stretch/>
        </p:blipFill>
        <p:spPr>
          <a:xfrm>
            <a:off x="3436792" y="4264717"/>
            <a:ext cx="2816124" cy="3870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 from 2016-09-12 21:13:08.png" id="93" name="Shape 93"/>
          <p:cNvPicPr preferRelativeResize="0"/>
          <p:nvPr/>
        </p:nvPicPr>
        <p:blipFill rotWithShape="1">
          <a:blip r:embed="rId4">
            <a:alphaModFix/>
          </a:blip>
          <a:srcRect b="0" l="0" r="0" t="68280"/>
          <a:stretch/>
        </p:blipFill>
        <p:spPr>
          <a:xfrm>
            <a:off x="6296224" y="778392"/>
            <a:ext cx="2711924" cy="42010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 from 2016-09-13 00:41:42.png" id="94" name="Shape 9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6225" y="1198487"/>
            <a:ext cx="2711923" cy="85161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 from 2016-09-13 00:41:59.png" id="95" name="Shape 9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96224" y="2050090"/>
            <a:ext cx="2711924" cy="81232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 from 2016-09-13 00:42:21.png" id="96" name="Shape 9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96225" y="2862421"/>
            <a:ext cx="2711924" cy="12201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 from 2016-09-13 00:42:35.png" id="97" name="Shape 9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96225" y="4082583"/>
            <a:ext cx="2711923" cy="613703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/>
          <p:nvPr/>
        </p:nvSpPr>
        <p:spPr>
          <a:xfrm>
            <a:off x="3436800" y="1270925"/>
            <a:ext cx="2741100" cy="420000"/>
          </a:xfrm>
          <a:prstGeom prst="rect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99" name="Shape 99"/>
          <p:cNvCxnSpPr>
            <a:endCxn id="98" idx="1"/>
          </p:cNvCxnSpPr>
          <p:nvPr/>
        </p:nvCxnSpPr>
        <p:spPr>
          <a:xfrm flipH="1" rot="10800000">
            <a:off x="2925000" y="1480925"/>
            <a:ext cx="511800" cy="8421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lg" w="lg" type="none"/>
            <a:tailEnd len="lg" w="lg" type="triangle"/>
          </a:ln>
        </p:spPr>
      </p:cxnSp>
      <p:grpSp>
        <p:nvGrpSpPr>
          <p:cNvPr id="100" name="Shape 100"/>
          <p:cNvGrpSpPr/>
          <p:nvPr/>
        </p:nvGrpSpPr>
        <p:grpSpPr>
          <a:xfrm>
            <a:off x="3474314" y="1399450"/>
            <a:ext cx="5505354" cy="2133250"/>
            <a:chOff x="3474314" y="1170850"/>
            <a:chExt cx="5505354" cy="2133250"/>
          </a:xfrm>
        </p:grpSpPr>
        <p:sp>
          <p:nvSpPr>
            <p:cNvPr id="101" name="Shape 101"/>
            <p:cNvSpPr/>
            <p:nvPr/>
          </p:nvSpPr>
          <p:spPr>
            <a:xfrm>
              <a:off x="3474314" y="1753700"/>
              <a:ext cx="493500" cy="81600"/>
            </a:xfrm>
            <a:prstGeom prst="rect">
              <a:avLst/>
            </a:prstGeom>
            <a:noFill/>
            <a:ln cap="flat" cmpd="sng" w="2857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8746569" y="1337425"/>
              <a:ext cx="233100" cy="81600"/>
            </a:xfrm>
            <a:prstGeom prst="rect">
              <a:avLst/>
            </a:prstGeom>
            <a:noFill/>
            <a:ln cap="flat" cmpd="sng" w="2857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6324129" y="1405525"/>
              <a:ext cx="1605000" cy="81600"/>
            </a:xfrm>
            <a:prstGeom prst="rect">
              <a:avLst/>
            </a:prstGeom>
            <a:noFill/>
            <a:ln cap="flat" cmpd="sng" w="2857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7024399" y="1848225"/>
              <a:ext cx="536400" cy="81600"/>
            </a:xfrm>
            <a:prstGeom prst="rect">
              <a:avLst/>
            </a:prstGeom>
            <a:noFill/>
            <a:ln cap="flat" cmpd="sng" w="2857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6620525" y="2078175"/>
              <a:ext cx="2162100" cy="81600"/>
            </a:xfrm>
            <a:prstGeom prst="rect">
              <a:avLst/>
            </a:prstGeom>
            <a:noFill/>
            <a:ln cap="flat" cmpd="sng" w="2857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6637225" y="3222500"/>
              <a:ext cx="219000" cy="81600"/>
            </a:xfrm>
            <a:prstGeom prst="rect">
              <a:avLst/>
            </a:prstGeom>
            <a:noFill/>
            <a:ln cap="flat" cmpd="sng" w="2857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6701832" y="1273350"/>
              <a:ext cx="561600" cy="81600"/>
            </a:xfrm>
            <a:prstGeom prst="rect">
              <a:avLst/>
            </a:prstGeom>
            <a:noFill/>
            <a:ln cap="flat" cmpd="sng" w="2857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7420773" y="1170850"/>
              <a:ext cx="652200" cy="81600"/>
            </a:xfrm>
            <a:prstGeom prst="rect">
              <a:avLst/>
            </a:prstGeom>
            <a:noFill/>
            <a:ln cap="flat" cmpd="sng" w="2857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9" name="Shape 10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856450" y="83475"/>
            <a:ext cx="2741097" cy="483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460950" y="0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Sequence-to-sequence + attention model</a:t>
            </a:r>
          </a:p>
        </p:txBody>
      </p:sp>
      <p:grpSp>
        <p:nvGrpSpPr>
          <p:cNvPr id="115" name="Shape 115"/>
          <p:cNvGrpSpPr/>
          <p:nvPr/>
        </p:nvGrpSpPr>
        <p:grpSpPr>
          <a:xfrm>
            <a:off x="5490050" y="3362368"/>
            <a:ext cx="1510350" cy="958556"/>
            <a:chOff x="5490050" y="3362368"/>
            <a:chExt cx="1510350" cy="958556"/>
          </a:xfrm>
        </p:grpSpPr>
        <p:sp>
          <p:nvSpPr>
            <p:cNvPr id="116" name="Shape 116"/>
            <p:cNvSpPr/>
            <p:nvPr/>
          </p:nvSpPr>
          <p:spPr>
            <a:xfrm>
              <a:off x="6560150" y="3362368"/>
              <a:ext cx="174000" cy="377700"/>
            </a:xfrm>
            <a:prstGeom prst="rect">
              <a:avLst/>
            </a:prstGeom>
            <a:solidFill>
              <a:srgbClr val="F4B400">
                <a:alpha val="43080"/>
              </a:srgbClr>
            </a:solidFill>
            <a:ln cap="flat" cmpd="sng" w="9525">
              <a:solidFill>
                <a:srgbClr val="F4B4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117" name="Shape 117"/>
            <p:cNvCxnSpPr>
              <a:endCxn id="116" idx="1"/>
            </p:cNvCxnSpPr>
            <p:nvPr/>
          </p:nvCxnSpPr>
          <p:spPr>
            <a:xfrm>
              <a:off x="5490050" y="3551218"/>
              <a:ext cx="10701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118" name="Shape 118"/>
            <p:cNvSpPr txBox="1"/>
            <p:nvPr/>
          </p:nvSpPr>
          <p:spPr>
            <a:xfrm>
              <a:off x="6289400" y="3943225"/>
              <a:ext cx="711000" cy="37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000">
                  <a:solidFill>
                    <a:srgbClr val="737373"/>
                  </a:solidFill>
                  <a:latin typeface="Roboto"/>
                  <a:ea typeface="Roboto"/>
                  <a:cs typeface="Roboto"/>
                  <a:sym typeface="Roboto"/>
                </a:rPr>
                <a:t>&lt;START&gt;</a:t>
              </a:r>
            </a:p>
          </p:txBody>
        </p:sp>
        <p:cxnSp>
          <p:nvCxnSpPr>
            <p:cNvPr id="119" name="Shape 119"/>
            <p:cNvCxnSpPr/>
            <p:nvPr/>
          </p:nvCxnSpPr>
          <p:spPr>
            <a:xfrm rot="10800000">
              <a:off x="6644900" y="3742043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</p:grpSp>
      <p:grpSp>
        <p:nvGrpSpPr>
          <p:cNvPr id="120" name="Shape 120"/>
          <p:cNvGrpSpPr/>
          <p:nvPr/>
        </p:nvGrpSpPr>
        <p:grpSpPr>
          <a:xfrm>
            <a:off x="2334000" y="1526474"/>
            <a:ext cx="1410900" cy="685443"/>
            <a:chOff x="2334000" y="1526475"/>
            <a:chExt cx="1410900" cy="685443"/>
          </a:xfrm>
        </p:grpSpPr>
        <p:sp>
          <p:nvSpPr>
            <p:cNvPr id="121" name="Shape 121"/>
            <p:cNvSpPr/>
            <p:nvPr/>
          </p:nvSpPr>
          <p:spPr>
            <a:xfrm>
              <a:off x="2952450" y="183421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2857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 txBox="1"/>
            <p:nvPr/>
          </p:nvSpPr>
          <p:spPr>
            <a:xfrm>
              <a:off x="2334000" y="1526475"/>
              <a:ext cx="1410900" cy="33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200">
                  <a:solidFill>
                    <a:srgbClr val="4285F4"/>
                  </a:solidFill>
                  <a:latin typeface="Roboto"/>
                  <a:ea typeface="Roboto"/>
                  <a:cs typeface="Roboto"/>
                  <a:sym typeface="Roboto"/>
                </a:rPr>
                <a:t>Context Vector</a:t>
              </a:r>
            </a:p>
          </p:txBody>
        </p:sp>
      </p:grpSp>
      <p:cxnSp>
        <p:nvCxnSpPr>
          <p:cNvPr id="123" name="Shape 123"/>
          <p:cNvCxnSpPr/>
          <p:nvPr/>
        </p:nvCxnSpPr>
        <p:spPr>
          <a:xfrm rot="10800000">
            <a:off x="7243325" y="2653450"/>
            <a:ext cx="0" cy="71040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24" name="Shape 124"/>
          <p:cNvCxnSpPr>
            <a:stCxn id="116" idx="3"/>
            <a:endCxn id="125" idx="1"/>
          </p:cNvCxnSpPr>
          <p:nvPr/>
        </p:nvCxnSpPr>
        <p:spPr>
          <a:xfrm>
            <a:off x="6734150" y="3551218"/>
            <a:ext cx="3717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25" name="Shape 125"/>
          <p:cNvSpPr/>
          <p:nvPr/>
        </p:nvSpPr>
        <p:spPr>
          <a:xfrm>
            <a:off x="7105850" y="3362368"/>
            <a:ext cx="174000" cy="377700"/>
          </a:xfrm>
          <a:prstGeom prst="rect">
            <a:avLst/>
          </a:prstGeom>
          <a:solidFill>
            <a:srgbClr val="F4B400">
              <a:alpha val="43080"/>
            </a:srgbClr>
          </a:solidFill>
          <a:ln cap="flat" cmpd="sng" w="9525">
            <a:solidFill>
              <a:srgbClr val="F4B4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6" name="Shape 126"/>
          <p:cNvSpPr txBox="1"/>
          <p:nvPr/>
        </p:nvSpPr>
        <p:spPr>
          <a:xfrm>
            <a:off x="6837350" y="3943225"/>
            <a:ext cx="7110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Germany</a:t>
            </a:r>
          </a:p>
        </p:txBody>
      </p:sp>
      <p:cxnSp>
        <p:nvCxnSpPr>
          <p:cNvPr id="127" name="Shape 127"/>
          <p:cNvCxnSpPr/>
          <p:nvPr/>
        </p:nvCxnSpPr>
        <p:spPr>
          <a:xfrm rot="10800000">
            <a:off x="7192850" y="3740068"/>
            <a:ext cx="0" cy="27210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grpSp>
        <p:nvGrpSpPr>
          <p:cNvPr id="128" name="Shape 128"/>
          <p:cNvGrpSpPr/>
          <p:nvPr/>
        </p:nvGrpSpPr>
        <p:grpSpPr>
          <a:xfrm>
            <a:off x="5675337" y="1812300"/>
            <a:ext cx="2424037" cy="964200"/>
            <a:chOff x="5675337" y="1812300"/>
            <a:chExt cx="2424037" cy="964200"/>
          </a:xfrm>
        </p:grpSpPr>
        <p:sp>
          <p:nvSpPr>
            <p:cNvPr id="129" name="Shape 129"/>
            <p:cNvSpPr/>
            <p:nvPr/>
          </p:nvSpPr>
          <p:spPr>
            <a:xfrm rot="10800000">
              <a:off x="7384250" y="1983148"/>
              <a:ext cx="174000" cy="622500"/>
            </a:xfrm>
            <a:prstGeom prst="leftBrace">
              <a:avLst>
                <a:gd fmla="val 43228" name="adj1"/>
                <a:gd fmla="val 50000" name="adj2"/>
              </a:avLst>
            </a:prstGeom>
            <a:noFill/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0" name="Shape 130"/>
            <p:cNvSpPr txBox="1"/>
            <p:nvPr/>
          </p:nvSpPr>
          <p:spPr>
            <a:xfrm rot="5400000">
              <a:off x="7350275" y="2027400"/>
              <a:ext cx="964200" cy="53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200">
                  <a:solidFill>
                    <a:srgbClr val="0F9D58"/>
                  </a:solidFill>
                  <a:latin typeface="Roboto"/>
                  <a:ea typeface="Roboto"/>
                  <a:cs typeface="Roboto"/>
                  <a:sym typeface="Roboto"/>
                </a:rPr>
                <a:t>Vocabulary </a:t>
              </a:r>
              <a:br>
                <a:rPr lang="en-GB" sz="1200">
                  <a:solidFill>
                    <a:srgbClr val="0F9D58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-GB" sz="1200">
                  <a:solidFill>
                    <a:srgbClr val="0F9D58"/>
                  </a:solidFill>
                  <a:latin typeface="Roboto"/>
                  <a:ea typeface="Roboto"/>
                  <a:cs typeface="Roboto"/>
                  <a:sym typeface="Roboto"/>
                </a:rPr>
                <a:t>Distribution</a:t>
              </a:r>
            </a:p>
          </p:txBody>
        </p:sp>
        <p:cxnSp>
          <p:nvCxnSpPr>
            <p:cNvPr id="131" name="Shape 131"/>
            <p:cNvCxnSpPr/>
            <p:nvPr/>
          </p:nvCxnSpPr>
          <p:spPr>
            <a:xfrm>
              <a:off x="5675337" y="2468150"/>
              <a:ext cx="1684200" cy="0"/>
            </a:xfrm>
            <a:prstGeom prst="straightConnector1">
              <a:avLst/>
            </a:prstGeom>
            <a:noFill/>
            <a:ln cap="flat" cmpd="sng" w="9525">
              <a:solidFill>
                <a:srgbClr val="0F9D58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132" name="Shape 132"/>
            <p:cNvSpPr/>
            <p:nvPr/>
          </p:nvSpPr>
          <p:spPr>
            <a:xfrm>
              <a:off x="6365200" y="2377073"/>
              <a:ext cx="76500" cy="912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6441700" y="2362164"/>
              <a:ext cx="76500" cy="1059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6518187" y="2377003"/>
              <a:ext cx="76500" cy="912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6594700" y="2430294"/>
              <a:ext cx="76500" cy="378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6671200" y="2399158"/>
              <a:ext cx="76500" cy="690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>
              <a:off x="6747700" y="2430592"/>
              <a:ext cx="76500" cy="378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6824200" y="2342849"/>
              <a:ext cx="76500" cy="1254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7130200" y="2448141"/>
              <a:ext cx="76500" cy="201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6900700" y="2451867"/>
              <a:ext cx="76500" cy="162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6977200" y="2448021"/>
              <a:ext cx="76500" cy="201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7053700" y="2371237"/>
              <a:ext cx="76500" cy="969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6288687" y="2421338"/>
              <a:ext cx="76500" cy="468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6212200" y="2436129"/>
              <a:ext cx="76500" cy="321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6135687" y="2421319"/>
              <a:ext cx="76500" cy="468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6059200" y="2090363"/>
              <a:ext cx="76500" cy="3777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5982700" y="2342734"/>
              <a:ext cx="76500" cy="1254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5906200" y="2424381"/>
              <a:ext cx="76500" cy="438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5829700" y="2430453"/>
              <a:ext cx="76500" cy="378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0" name="Shape 150"/>
            <p:cNvSpPr txBox="1"/>
            <p:nvPr/>
          </p:nvSpPr>
          <p:spPr>
            <a:xfrm>
              <a:off x="5753800" y="2392400"/>
              <a:ext cx="224100" cy="201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-GB" sz="800">
                  <a:solidFill>
                    <a:srgbClr val="0F9D58"/>
                  </a:solidFill>
                  <a:latin typeface="Roboto"/>
                  <a:ea typeface="Roboto"/>
                  <a:cs typeface="Roboto"/>
                  <a:sym typeface="Roboto"/>
                </a:rPr>
                <a:t>a</a:t>
              </a:r>
            </a:p>
          </p:txBody>
        </p:sp>
        <p:sp>
          <p:nvSpPr>
            <p:cNvPr id="151" name="Shape 151"/>
            <p:cNvSpPr txBox="1"/>
            <p:nvPr/>
          </p:nvSpPr>
          <p:spPr>
            <a:xfrm>
              <a:off x="6965824" y="2392400"/>
              <a:ext cx="411300" cy="201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-GB" sz="800">
                  <a:solidFill>
                    <a:srgbClr val="0F9D58"/>
                  </a:solidFill>
                  <a:latin typeface="Roboto"/>
                  <a:ea typeface="Roboto"/>
                  <a:cs typeface="Roboto"/>
                  <a:sym typeface="Roboto"/>
                </a:rPr>
                <a:t>zoo</a:t>
              </a:r>
            </a:p>
          </p:txBody>
        </p:sp>
        <p:cxnSp>
          <p:nvCxnSpPr>
            <p:cNvPr id="152" name="Shape 152"/>
            <p:cNvCxnSpPr/>
            <p:nvPr/>
          </p:nvCxnSpPr>
          <p:spPr>
            <a:xfrm rot="10800000">
              <a:off x="5927362" y="2545600"/>
              <a:ext cx="1147200" cy="0"/>
            </a:xfrm>
            <a:prstGeom prst="straightConnector1">
              <a:avLst/>
            </a:prstGeom>
            <a:noFill/>
            <a:ln cap="flat" cmpd="sng" w="9525">
              <a:solidFill>
                <a:srgbClr val="0F9D58"/>
              </a:solidFill>
              <a:prstDash val="dash"/>
              <a:round/>
              <a:headEnd len="lg" w="lg" type="stealth"/>
              <a:tailEnd len="lg" w="lg" type="stealth"/>
            </a:ln>
          </p:spPr>
        </p:cxnSp>
      </p:grpSp>
      <p:grpSp>
        <p:nvGrpSpPr>
          <p:cNvPr id="153" name="Shape 153"/>
          <p:cNvGrpSpPr/>
          <p:nvPr/>
        </p:nvGrpSpPr>
        <p:grpSpPr>
          <a:xfrm>
            <a:off x="1227850" y="2211775"/>
            <a:ext cx="3674700" cy="693175"/>
            <a:chOff x="1227850" y="2211775"/>
            <a:chExt cx="3674700" cy="693175"/>
          </a:xfrm>
        </p:grpSpPr>
        <p:cxnSp>
          <p:nvCxnSpPr>
            <p:cNvPr id="154" name="Shape 154"/>
            <p:cNvCxnSpPr>
              <a:stCxn id="155" idx="0"/>
              <a:endCxn id="121" idx="2"/>
            </p:cNvCxnSpPr>
            <p:nvPr/>
          </p:nvCxnSpPr>
          <p:spPr>
            <a:xfrm flipH="1" rot="10800000">
              <a:off x="1227850" y="2211800"/>
              <a:ext cx="1811700" cy="6693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dot"/>
              <a:round/>
              <a:headEnd len="lg" w="lg" type="none"/>
              <a:tailEnd len="lg" w="lg" type="stealth"/>
            </a:ln>
          </p:spPr>
        </p:cxnSp>
        <p:cxnSp>
          <p:nvCxnSpPr>
            <p:cNvPr id="156" name="Shape 156"/>
            <p:cNvCxnSpPr>
              <a:stCxn id="157" idx="0"/>
              <a:endCxn id="121" idx="2"/>
            </p:cNvCxnSpPr>
            <p:nvPr/>
          </p:nvCxnSpPr>
          <p:spPr>
            <a:xfrm flipH="1" rot="10800000">
              <a:off x="1636150" y="2211775"/>
              <a:ext cx="1403400" cy="6930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dot"/>
              <a:round/>
              <a:headEnd len="lg" w="lg" type="none"/>
              <a:tailEnd len="lg" w="lg" type="stealth"/>
            </a:ln>
          </p:spPr>
        </p:cxnSp>
        <p:cxnSp>
          <p:nvCxnSpPr>
            <p:cNvPr id="158" name="Shape 158"/>
            <p:cNvCxnSpPr>
              <a:stCxn id="159" idx="0"/>
              <a:endCxn id="121" idx="2"/>
            </p:cNvCxnSpPr>
            <p:nvPr/>
          </p:nvCxnSpPr>
          <p:spPr>
            <a:xfrm flipH="1" rot="10800000">
              <a:off x="2044450" y="2211850"/>
              <a:ext cx="995100" cy="308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dot"/>
              <a:round/>
              <a:headEnd len="lg" w="lg" type="none"/>
              <a:tailEnd len="lg" w="lg" type="stealth"/>
            </a:ln>
          </p:spPr>
        </p:cxnSp>
        <p:cxnSp>
          <p:nvCxnSpPr>
            <p:cNvPr id="160" name="Shape 160"/>
            <p:cNvCxnSpPr>
              <a:stCxn id="161" idx="0"/>
              <a:endCxn id="121" idx="2"/>
            </p:cNvCxnSpPr>
            <p:nvPr/>
          </p:nvCxnSpPr>
          <p:spPr>
            <a:xfrm flipH="1" rot="10800000">
              <a:off x="2452750" y="2211775"/>
              <a:ext cx="586800" cy="6696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dot"/>
              <a:round/>
              <a:headEnd len="lg" w="lg" type="none"/>
              <a:tailEnd len="lg" w="lg" type="stealth"/>
            </a:ln>
          </p:spPr>
        </p:cxnSp>
        <p:cxnSp>
          <p:nvCxnSpPr>
            <p:cNvPr id="162" name="Shape 162"/>
            <p:cNvCxnSpPr>
              <a:stCxn id="163" idx="0"/>
              <a:endCxn id="121" idx="2"/>
            </p:cNvCxnSpPr>
            <p:nvPr/>
          </p:nvCxnSpPr>
          <p:spPr>
            <a:xfrm flipH="1" rot="10800000">
              <a:off x="2861050" y="2211800"/>
              <a:ext cx="178500" cy="6162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dot"/>
              <a:round/>
              <a:headEnd len="lg" w="lg" type="none"/>
              <a:tailEnd len="lg" w="lg" type="stealth"/>
            </a:ln>
          </p:spPr>
        </p:cxnSp>
        <p:cxnSp>
          <p:nvCxnSpPr>
            <p:cNvPr id="164" name="Shape 164"/>
            <p:cNvCxnSpPr>
              <a:stCxn id="165" idx="0"/>
              <a:endCxn id="121" idx="2"/>
            </p:cNvCxnSpPr>
            <p:nvPr/>
          </p:nvCxnSpPr>
          <p:spPr>
            <a:xfrm rot="10800000">
              <a:off x="3039550" y="2211825"/>
              <a:ext cx="229800" cy="2193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dot"/>
              <a:round/>
              <a:headEnd len="lg" w="lg" type="none"/>
              <a:tailEnd len="lg" w="lg" type="stealth"/>
            </a:ln>
          </p:spPr>
        </p:cxnSp>
        <p:cxnSp>
          <p:nvCxnSpPr>
            <p:cNvPr id="166" name="Shape 166"/>
            <p:cNvCxnSpPr>
              <a:stCxn id="167" idx="0"/>
              <a:endCxn id="121" idx="2"/>
            </p:cNvCxnSpPr>
            <p:nvPr/>
          </p:nvCxnSpPr>
          <p:spPr>
            <a:xfrm rot="10800000">
              <a:off x="3039550" y="2211775"/>
              <a:ext cx="638100" cy="6696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dot"/>
              <a:round/>
              <a:headEnd len="lg" w="lg" type="none"/>
              <a:tailEnd len="lg" w="lg" type="stealth"/>
            </a:ln>
          </p:spPr>
        </p:cxnSp>
        <p:cxnSp>
          <p:nvCxnSpPr>
            <p:cNvPr id="168" name="Shape 168"/>
            <p:cNvCxnSpPr>
              <a:stCxn id="169" idx="0"/>
              <a:endCxn id="121" idx="2"/>
            </p:cNvCxnSpPr>
            <p:nvPr/>
          </p:nvCxnSpPr>
          <p:spPr>
            <a:xfrm rot="10800000">
              <a:off x="3039550" y="2212050"/>
              <a:ext cx="1046400" cy="6693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dot"/>
              <a:round/>
              <a:headEnd len="lg" w="lg" type="none"/>
              <a:tailEnd len="lg" w="lg" type="stealth"/>
            </a:ln>
          </p:spPr>
        </p:cxnSp>
        <p:cxnSp>
          <p:nvCxnSpPr>
            <p:cNvPr id="170" name="Shape 170"/>
            <p:cNvCxnSpPr>
              <a:stCxn id="171" idx="0"/>
              <a:endCxn id="121" idx="2"/>
            </p:cNvCxnSpPr>
            <p:nvPr/>
          </p:nvCxnSpPr>
          <p:spPr>
            <a:xfrm rot="10800000">
              <a:off x="3039550" y="2211950"/>
              <a:ext cx="1454700" cy="6930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dot"/>
              <a:round/>
              <a:headEnd len="lg" w="lg" type="none"/>
              <a:tailEnd len="lg" w="lg" type="stealth"/>
            </a:ln>
          </p:spPr>
        </p:cxnSp>
        <p:cxnSp>
          <p:nvCxnSpPr>
            <p:cNvPr id="172" name="Shape 172"/>
            <p:cNvCxnSpPr>
              <a:stCxn id="173" idx="0"/>
              <a:endCxn id="121" idx="2"/>
            </p:cNvCxnSpPr>
            <p:nvPr/>
          </p:nvCxnSpPr>
          <p:spPr>
            <a:xfrm rot="10800000">
              <a:off x="3039550" y="2211800"/>
              <a:ext cx="1863000" cy="6663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dot"/>
              <a:round/>
              <a:headEnd len="lg" w="lg" type="none"/>
              <a:tailEnd len="lg" w="lg" type="stealth"/>
            </a:ln>
          </p:spPr>
        </p:cxnSp>
      </p:grpSp>
      <p:grpSp>
        <p:nvGrpSpPr>
          <p:cNvPr id="174" name="Shape 174"/>
          <p:cNvGrpSpPr/>
          <p:nvPr/>
        </p:nvGrpSpPr>
        <p:grpSpPr>
          <a:xfrm>
            <a:off x="589225" y="2228100"/>
            <a:ext cx="6553175" cy="1134525"/>
            <a:chOff x="589225" y="2228100"/>
            <a:chExt cx="6553175" cy="1134525"/>
          </a:xfrm>
        </p:grpSpPr>
        <p:cxnSp>
          <p:nvCxnSpPr>
            <p:cNvPr id="175" name="Shape 175"/>
            <p:cNvCxnSpPr/>
            <p:nvPr/>
          </p:nvCxnSpPr>
          <p:spPr>
            <a:xfrm>
              <a:off x="1028650" y="2923975"/>
              <a:ext cx="4036800" cy="0"/>
            </a:xfrm>
            <a:prstGeom prst="straightConnector1">
              <a:avLst/>
            </a:prstGeom>
            <a:noFill/>
            <a:ln cap="flat" cmpd="sng" w="9525">
              <a:solidFill>
                <a:srgbClr val="4285F4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76" name="Shape 176"/>
            <p:cNvCxnSpPr/>
            <p:nvPr/>
          </p:nvCxnSpPr>
          <p:spPr>
            <a:xfrm rot="10800000">
              <a:off x="1227850" y="2925000"/>
              <a:ext cx="0" cy="4374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177" name="Shape 177"/>
            <p:cNvCxnSpPr/>
            <p:nvPr/>
          </p:nvCxnSpPr>
          <p:spPr>
            <a:xfrm rot="10800000">
              <a:off x="1636150" y="2924975"/>
              <a:ext cx="0" cy="4374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178" name="Shape 178"/>
            <p:cNvCxnSpPr/>
            <p:nvPr/>
          </p:nvCxnSpPr>
          <p:spPr>
            <a:xfrm rot="10800000">
              <a:off x="2044450" y="2924925"/>
              <a:ext cx="0" cy="4374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179" name="Shape 179"/>
            <p:cNvCxnSpPr/>
            <p:nvPr/>
          </p:nvCxnSpPr>
          <p:spPr>
            <a:xfrm rot="10800000">
              <a:off x="2452750" y="2925050"/>
              <a:ext cx="0" cy="4374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180" name="Shape 180"/>
            <p:cNvCxnSpPr/>
            <p:nvPr/>
          </p:nvCxnSpPr>
          <p:spPr>
            <a:xfrm rot="10800000">
              <a:off x="2861050" y="2924925"/>
              <a:ext cx="0" cy="4377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181" name="Shape 181"/>
            <p:cNvCxnSpPr/>
            <p:nvPr/>
          </p:nvCxnSpPr>
          <p:spPr>
            <a:xfrm rot="10800000">
              <a:off x="3269350" y="2925050"/>
              <a:ext cx="0" cy="4374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182" name="Shape 182"/>
            <p:cNvCxnSpPr/>
            <p:nvPr/>
          </p:nvCxnSpPr>
          <p:spPr>
            <a:xfrm rot="10800000">
              <a:off x="3677650" y="2925125"/>
              <a:ext cx="0" cy="4374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183" name="Shape 183"/>
            <p:cNvCxnSpPr/>
            <p:nvPr/>
          </p:nvCxnSpPr>
          <p:spPr>
            <a:xfrm rot="10800000">
              <a:off x="4085950" y="2925025"/>
              <a:ext cx="0" cy="4374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184" name="Shape 184"/>
            <p:cNvCxnSpPr/>
            <p:nvPr/>
          </p:nvCxnSpPr>
          <p:spPr>
            <a:xfrm rot="10800000">
              <a:off x="4494250" y="2925050"/>
              <a:ext cx="0" cy="4374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185" name="Shape 185"/>
            <p:cNvCxnSpPr/>
            <p:nvPr/>
          </p:nvCxnSpPr>
          <p:spPr>
            <a:xfrm rot="10800000">
              <a:off x="4902550" y="2924900"/>
              <a:ext cx="0" cy="4374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186" name="Shape 186"/>
            <p:cNvSpPr txBox="1"/>
            <p:nvPr/>
          </p:nvSpPr>
          <p:spPr>
            <a:xfrm rot="-5400000">
              <a:off x="346525" y="2470800"/>
              <a:ext cx="1035900" cy="5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rIns="91425" tIns="91425">
              <a:noAutofit/>
            </a:bodyPr>
            <a:lstStyle/>
            <a:p>
              <a:pPr lv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200">
                  <a:solidFill>
                    <a:srgbClr val="4285F4"/>
                  </a:solidFill>
                  <a:latin typeface="Roboto"/>
                  <a:ea typeface="Roboto"/>
                  <a:cs typeface="Roboto"/>
                  <a:sym typeface="Roboto"/>
                </a:rPr>
                <a:t>Attention </a:t>
              </a:r>
              <a:br>
                <a:rPr lang="en-GB" sz="1200">
                  <a:solidFill>
                    <a:srgbClr val="4285F4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-GB" sz="1200">
                  <a:solidFill>
                    <a:srgbClr val="4285F4"/>
                  </a:solidFill>
                  <a:latin typeface="Roboto"/>
                  <a:ea typeface="Roboto"/>
                  <a:cs typeface="Roboto"/>
                  <a:sym typeface="Roboto"/>
                </a:rPr>
                <a:t>Distribution</a:t>
              </a:r>
            </a:p>
          </p:txBody>
        </p:sp>
        <p:cxnSp>
          <p:nvCxnSpPr>
            <p:cNvPr id="187" name="Shape 187"/>
            <p:cNvCxnSpPr/>
            <p:nvPr/>
          </p:nvCxnSpPr>
          <p:spPr>
            <a:xfrm rot="10800000">
              <a:off x="5143500" y="2926768"/>
              <a:ext cx="1998900" cy="435600"/>
            </a:xfrm>
            <a:prstGeom prst="bentConnector3">
              <a:avLst>
                <a:gd fmla="val 68" name="adj1"/>
              </a:avLst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188" name="Shape 188"/>
            <p:cNvSpPr/>
            <p:nvPr/>
          </p:nvSpPr>
          <p:spPr>
            <a:xfrm>
              <a:off x="867850" y="2452950"/>
              <a:ext cx="174000" cy="586200"/>
            </a:xfrm>
            <a:prstGeom prst="leftBrace">
              <a:avLst>
                <a:gd fmla="val 43228" name="adj1"/>
                <a:gd fmla="val 50000" name="adj2"/>
              </a:avLst>
            </a:prstGeom>
            <a:noFill/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1189600" y="2881100"/>
              <a:ext cx="76500" cy="438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1597900" y="2904775"/>
              <a:ext cx="76500" cy="201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2006200" y="2519950"/>
              <a:ext cx="76500" cy="4050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2414500" y="2881375"/>
              <a:ext cx="76500" cy="438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4864300" y="2878100"/>
              <a:ext cx="76500" cy="468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2822800" y="2828000"/>
              <a:ext cx="76500" cy="969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3231100" y="2431125"/>
              <a:ext cx="76500" cy="4938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7" name="Shape 167"/>
            <p:cNvSpPr/>
            <p:nvPr/>
          </p:nvSpPr>
          <p:spPr>
            <a:xfrm>
              <a:off x="3639400" y="2881375"/>
              <a:ext cx="76500" cy="438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4047700" y="2881350"/>
              <a:ext cx="76500" cy="438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4456000" y="2904950"/>
              <a:ext cx="76500" cy="201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9" name="Shape 189"/>
          <p:cNvGrpSpPr/>
          <p:nvPr/>
        </p:nvGrpSpPr>
        <p:grpSpPr>
          <a:xfrm>
            <a:off x="5833125" y="1547375"/>
            <a:ext cx="537600" cy="950550"/>
            <a:chOff x="5833125" y="1547375"/>
            <a:chExt cx="537600" cy="950550"/>
          </a:xfrm>
        </p:grpSpPr>
        <p:sp>
          <p:nvSpPr>
            <p:cNvPr id="190" name="Shape 190"/>
            <p:cNvSpPr/>
            <p:nvPr/>
          </p:nvSpPr>
          <p:spPr>
            <a:xfrm>
              <a:off x="6031825" y="2060525"/>
              <a:ext cx="130200" cy="437400"/>
            </a:xfrm>
            <a:prstGeom prst="rect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191" name="Shape 191"/>
            <p:cNvCxnSpPr>
              <a:stCxn id="190" idx="0"/>
            </p:cNvCxnSpPr>
            <p:nvPr/>
          </p:nvCxnSpPr>
          <p:spPr>
            <a:xfrm rot="10800000">
              <a:off x="6096925" y="1796825"/>
              <a:ext cx="0" cy="2637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192" name="Shape 192"/>
            <p:cNvSpPr txBox="1"/>
            <p:nvPr/>
          </p:nvSpPr>
          <p:spPr>
            <a:xfrm>
              <a:off x="5833125" y="1547375"/>
              <a:ext cx="537600" cy="3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000">
                  <a:solidFill>
                    <a:srgbClr val="737373"/>
                  </a:solidFill>
                  <a:latin typeface="Roboto"/>
                  <a:ea typeface="Roboto"/>
                  <a:cs typeface="Roboto"/>
                  <a:sym typeface="Roboto"/>
                </a:rPr>
                <a:t>"beat"</a:t>
              </a:r>
            </a:p>
          </p:txBody>
        </p:sp>
      </p:grpSp>
      <p:cxnSp>
        <p:nvCxnSpPr>
          <p:cNvPr id="193" name="Shape 193"/>
          <p:cNvCxnSpPr>
            <a:stCxn id="121" idx="3"/>
          </p:cNvCxnSpPr>
          <p:nvPr/>
        </p:nvCxnSpPr>
        <p:spPr>
          <a:xfrm>
            <a:off x="3126450" y="2023068"/>
            <a:ext cx="2452200" cy="447900"/>
          </a:xfrm>
          <a:prstGeom prst="bentConnector3">
            <a:avLst>
              <a:gd fmla="val 68020" name="adj1"/>
            </a:avLst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grpSp>
        <p:nvGrpSpPr>
          <p:cNvPr id="194" name="Shape 194"/>
          <p:cNvGrpSpPr/>
          <p:nvPr/>
        </p:nvGrpSpPr>
        <p:grpSpPr>
          <a:xfrm>
            <a:off x="117625" y="3103925"/>
            <a:ext cx="5358875" cy="908243"/>
            <a:chOff x="117625" y="3103925"/>
            <a:chExt cx="5358875" cy="908243"/>
          </a:xfrm>
        </p:grpSpPr>
        <p:sp>
          <p:nvSpPr>
            <p:cNvPr id="195" name="Shape 195"/>
            <p:cNvSpPr/>
            <p:nvPr/>
          </p:nvSpPr>
          <p:spPr>
            <a:xfrm>
              <a:off x="11408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196" name="Shape 196"/>
            <p:cNvCxnSpPr/>
            <p:nvPr/>
          </p:nvCxnSpPr>
          <p:spPr>
            <a:xfrm>
              <a:off x="1314850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197" name="Shape 197"/>
            <p:cNvCxnSpPr>
              <a:endCxn id="195" idx="2"/>
            </p:cNvCxnSpPr>
            <p:nvPr/>
          </p:nvCxnSpPr>
          <p:spPr>
            <a:xfrm rot="10800000">
              <a:off x="12278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198" name="Shape 198"/>
            <p:cNvSpPr/>
            <p:nvPr/>
          </p:nvSpPr>
          <p:spPr>
            <a:xfrm>
              <a:off x="15491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199" name="Shape 199"/>
            <p:cNvCxnSpPr>
              <a:endCxn id="198" idx="2"/>
            </p:cNvCxnSpPr>
            <p:nvPr/>
          </p:nvCxnSpPr>
          <p:spPr>
            <a:xfrm rot="10800000">
              <a:off x="16361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00" name="Shape 200"/>
            <p:cNvSpPr/>
            <p:nvPr/>
          </p:nvSpPr>
          <p:spPr>
            <a:xfrm>
              <a:off x="19574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01" name="Shape 201"/>
            <p:cNvCxnSpPr>
              <a:endCxn id="200" idx="2"/>
            </p:cNvCxnSpPr>
            <p:nvPr/>
          </p:nvCxnSpPr>
          <p:spPr>
            <a:xfrm rot="10800000">
              <a:off x="20444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02" name="Shape 202"/>
            <p:cNvSpPr/>
            <p:nvPr/>
          </p:nvSpPr>
          <p:spPr>
            <a:xfrm>
              <a:off x="23657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03" name="Shape 203"/>
            <p:cNvCxnSpPr>
              <a:endCxn id="202" idx="2"/>
            </p:cNvCxnSpPr>
            <p:nvPr/>
          </p:nvCxnSpPr>
          <p:spPr>
            <a:xfrm rot="10800000">
              <a:off x="24527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04" name="Shape 204"/>
            <p:cNvSpPr/>
            <p:nvPr/>
          </p:nvSpPr>
          <p:spPr>
            <a:xfrm>
              <a:off x="27740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05" name="Shape 205"/>
            <p:cNvCxnSpPr>
              <a:endCxn id="204" idx="2"/>
            </p:cNvCxnSpPr>
            <p:nvPr/>
          </p:nvCxnSpPr>
          <p:spPr>
            <a:xfrm rot="10800000">
              <a:off x="28610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06" name="Shape 206"/>
            <p:cNvSpPr/>
            <p:nvPr/>
          </p:nvSpPr>
          <p:spPr>
            <a:xfrm>
              <a:off x="31823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07" name="Shape 207"/>
            <p:cNvCxnSpPr>
              <a:endCxn id="206" idx="2"/>
            </p:cNvCxnSpPr>
            <p:nvPr/>
          </p:nvCxnSpPr>
          <p:spPr>
            <a:xfrm rot="10800000">
              <a:off x="32693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08" name="Shape 208"/>
            <p:cNvSpPr/>
            <p:nvPr/>
          </p:nvSpPr>
          <p:spPr>
            <a:xfrm>
              <a:off x="35906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09" name="Shape 209"/>
            <p:cNvCxnSpPr>
              <a:endCxn id="208" idx="2"/>
            </p:cNvCxnSpPr>
            <p:nvPr/>
          </p:nvCxnSpPr>
          <p:spPr>
            <a:xfrm rot="10800000">
              <a:off x="36776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10" name="Shape 210"/>
            <p:cNvSpPr/>
            <p:nvPr/>
          </p:nvSpPr>
          <p:spPr>
            <a:xfrm>
              <a:off x="39989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11" name="Shape 211"/>
            <p:cNvCxnSpPr>
              <a:endCxn id="210" idx="2"/>
            </p:cNvCxnSpPr>
            <p:nvPr/>
          </p:nvCxnSpPr>
          <p:spPr>
            <a:xfrm rot="10800000">
              <a:off x="40859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12" name="Shape 212"/>
            <p:cNvSpPr/>
            <p:nvPr/>
          </p:nvSpPr>
          <p:spPr>
            <a:xfrm>
              <a:off x="44072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13" name="Shape 213"/>
            <p:cNvCxnSpPr>
              <a:endCxn id="212" idx="2"/>
            </p:cNvCxnSpPr>
            <p:nvPr/>
          </p:nvCxnSpPr>
          <p:spPr>
            <a:xfrm rot="10800000">
              <a:off x="44942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14" name="Shape 214"/>
            <p:cNvSpPr/>
            <p:nvPr/>
          </p:nvSpPr>
          <p:spPr>
            <a:xfrm>
              <a:off x="48155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15" name="Shape 215"/>
            <p:cNvCxnSpPr>
              <a:endCxn id="214" idx="2"/>
            </p:cNvCxnSpPr>
            <p:nvPr/>
          </p:nvCxnSpPr>
          <p:spPr>
            <a:xfrm rot="10800000">
              <a:off x="49025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16" name="Shape 216"/>
            <p:cNvSpPr txBox="1"/>
            <p:nvPr/>
          </p:nvSpPr>
          <p:spPr>
            <a:xfrm>
              <a:off x="5169600" y="3327575"/>
              <a:ext cx="306900" cy="37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200">
                  <a:solidFill>
                    <a:srgbClr val="737373"/>
                  </a:solidFill>
                  <a:latin typeface="Roboto"/>
                  <a:ea typeface="Roboto"/>
                  <a:cs typeface="Roboto"/>
                  <a:sym typeface="Roboto"/>
                </a:rPr>
                <a:t>...</a:t>
              </a:r>
            </a:p>
          </p:txBody>
        </p:sp>
        <p:cxnSp>
          <p:nvCxnSpPr>
            <p:cNvPr id="217" name="Shape 217"/>
            <p:cNvCxnSpPr/>
            <p:nvPr/>
          </p:nvCxnSpPr>
          <p:spPr>
            <a:xfrm rot="10800000">
              <a:off x="1314725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18" name="Shape 218"/>
            <p:cNvCxnSpPr/>
            <p:nvPr/>
          </p:nvCxnSpPr>
          <p:spPr>
            <a:xfrm>
              <a:off x="1723212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19" name="Shape 219"/>
            <p:cNvCxnSpPr/>
            <p:nvPr/>
          </p:nvCxnSpPr>
          <p:spPr>
            <a:xfrm rot="10800000">
              <a:off x="1723087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20" name="Shape 220"/>
            <p:cNvCxnSpPr/>
            <p:nvPr/>
          </p:nvCxnSpPr>
          <p:spPr>
            <a:xfrm>
              <a:off x="2131512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21" name="Shape 221"/>
            <p:cNvCxnSpPr/>
            <p:nvPr/>
          </p:nvCxnSpPr>
          <p:spPr>
            <a:xfrm rot="10800000">
              <a:off x="2131387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22" name="Shape 222"/>
            <p:cNvCxnSpPr/>
            <p:nvPr/>
          </p:nvCxnSpPr>
          <p:spPr>
            <a:xfrm>
              <a:off x="2539812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23" name="Shape 223"/>
            <p:cNvCxnSpPr/>
            <p:nvPr/>
          </p:nvCxnSpPr>
          <p:spPr>
            <a:xfrm rot="10800000">
              <a:off x="2539687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24" name="Shape 224"/>
            <p:cNvCxnSpPr/>
            <p:nvPr/>
          </p:nvCxnSpPr>
          <p:spPr>
            <a:xfrm>
              <a:off x="2948112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25" name="Shape 225"/>
            <p:cNvCxnSpPr/>
            <p:nvPr/>
          </p:nvCxnSpPr>
          <p:spPr>
            <a:xfrm rot="10800000">
              <a:off x="2947987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26" name="Shape 226"/>
            <p:cNvCxnSpPr/>
            <p:nvPr/>
          </p:nvCxnSpPr>
          <p:spPr>
            <a:xfrm>
              <a:off x="3356400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27" name="Shape 227"/>
            <p:cNvCxnSpPr/>
            <p:nvPr/>
          </p:nvCxnSpPr>
          <p:spPr>
            <a:xfrm rot="10800000">
              <a:off x="3356275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28" name="Shape 228"/>
            <p:cNvCxnSpPr/>
            <p:nvPr/>
          </p:nvCxnSpPr>
          <p:spPr>
            <a:xfrm>
              <a:off x="3761525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29" name="Shape 229"/>
            <p:cNvCxnSpPr/>
            <p:nvPr/>
          </p:nvCxnSpPr>
          <p:spPr>
            <a:xfrm rot="10800000">
              <a:off x="3761400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30" name="Shape 230"/>
            <p:cNvCxnSpPr/>
            <p:nvPr/>
          </p:nvCxnSpPr>
          <p:spPr>
            <a:xfrm>
              <a:off x="4173000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31" name="Shape 231"/>
            <p:cNvCxnSpPr/>
            <p:nvPr/>
          </p:nvCxnSpPr>
          <p:spPr>
            <a:xfrm rot="10800000">
              <a:off x="4172875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32" name="Shape 232"/>
            <p:cNvCxnSpPr/>
            <p:nvPr/>
          </p:nvCxnSpPr>
          <p:spPr>
            <a:xfrm>
              <a:off x="4588550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33" name="Shape 233"/>
            <p:cNvCxnSpPr/>
            <p:nvPr/>
          </p:nvCxnSpPr>
          <p:spPr>
            <a:xfrm rot="10800000">
              <a:off x="4588425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34" name="Shape 234"/>
            <p:cNvCxnSpPr/>
            <p:nvPr/>
          </p:nvCxnSpPr>
          <p:spPr>
            <a:xfrm>
              <a:off x="4992787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35" name="Shape 235"/>
            <p:cNvCxnSpPr/>
            <p:nvPr/>
          </p:nvCxnSpPr>
          <p:spPr>
            <a:xfrm rot="10800000">
              <a:off x="4992662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36" name="Shape 236"/>
            <p:cNvSpPr txBox="1"/>
            <p:nvPr/>
          </p:nvSpPr>
          <p:spPr>
            <a:xfrm rot="-5400000">
              <a:off x="181375" y="3040175"/>
              <a:ext cx="894600" cy="102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rIns="91425" tIns="91425">
              <a:noAutofit/>
            </a:bodyPr>
            <a:lstStyle/>
            <a:p>
              <a:pPr lv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200">
                  <a:solidFill>
                    <a:srgbClr val="DB4437"/>
                  </a:solidFill>
                  <a:latin typeface="Roboto"/>
                  <a:ea typeface="Roboto"/>
                  <a:cs typeface="Roboto"/>
                  <a:sym typeface="Roboto"/>
                </a:rPr>
                <a:t>Encoder </a:t>
              </a:r>
              <a:br>
                <a:rPr lang="en-GB" sz="1200">
                  <a:solidFill>
                    <a:srgbClr val="DB4437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-GB" sz="1200">
                  <a:solidFill>
                    <a:srgbClr val="DB4437"/>
                  </a:solidFill>
                  <a:latin typeface="Roboto"/>
                  <a:ea typeface="Roboto"/>
                  <a:cs typeface="Roboto"/>
                  <a:sym typeface="Roboto"/>
                </a:rPr>
                <a:t>Hidden</a:t>
              </a:r>
              <a:br>
                <a:rPr lang="en-GB" sz="1200">
                  <a:solidFill>
                    <a:srgbClr val="DB4437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-GB" sz="1200">
                  <a:solidFill>
                    <a:srgbClr val="DB4437"/>
                  </a:solidFill>
                  <a:latin typeface="Roboto"/>
                  <a:ea typeface="Roboto"/>
                  <a:cs typeface="Roboto"/>
                  <a:sym typeface="Roboto"/>
                </a:rPr>
                <a:t>States</a:t>
              </a:r>
            </a:p>
          </p:txBody>
        </p:sp>
        <p:sp>
          <p:nvSpPr>
            <p:cNvPr id="237" name="Shape 237"/>
            <p:cNvSpPr/>
            <p:nvPr/>
          </p:nvSpPr>
          <p:spPr>
            <a:xfrm>
              <a:off x="874650" y="3362370"/>
              <a:ext cx="174000" cy="377700"/>
            </a:xfrm>
            <a:prstGeom prst="leftBrace">
              <a:avLst>
                <a:gd fmla="val 43228" name="adj1"/>
                <a:gd fmla="val 50000" name="adj2"/>
              </a:avLst>
            </a:prstGeom>
            <a:noFill/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38" name="Shape 238"/>
          <p:cNvSpPr txBox="1"/>
          <p:nvPr/>
        </p:nvSpPr>
        <p:spPr>
          <a:xfrm rot="5400000">
            <a:off x="7099950" y="3273029"/>
            <a:ext cx="1413899" cy="5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F3A23C"/>
                </a:solidFill>
                <a:latin typeface="Roboto"/>
                <a:ea typeface="Roboto"/>
                <a:cs typeface="Roboto"/>
                <a:sym typeface="Roboto"/>
              </a:rPr>
              <a:t> Decoder</a:t>
            </a:r>
            <a:br>
              <a:rPr lang="en-GB" sz="1200">
                <a:solidFill>
                  <a:srgbClr val="F3A23C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200">
                <a:solidFill>
                  <a:srgbClr val="F3A23C"/>
                </a:solidFill>
                <a:latin typeface="Roboto"/>
                <a:ea typeface="Roboto"/>
                <a:cs typeface="Roboto"/>
                <a:sym typeface="Roboto"/>
              </a:rPr>
              <a:t>Hidden States</a:t>
            </a:r>
          </a:p>
        </p:txBody>
      </p:sp>
      <p:sp>
        <p:nvSpPr>
          <p:cNvPr id="239" name="Shape 239"/>
          <p:cNvSpPr/>
          <p:nvPr/>
        </p:nvSpPr>
        <p:spPr>
          <a:xfrm rot="10800000">
            <a:off x="7383350" y="3362370"/>
            <a:ext cx="174000" cy="377700"/>
          </a:xfrm>
          <a:prstGeom prst="leftBrace">
            <a:avLst>
              <a:gd fmla="val 43228" name="adj1"/>
              <a:gd fmla="val 50000" name="adj2"/>
            </a:avLst>
          </a:prstGeom>
          <a:noFill/>
          <a:ln cap="flat" cmpd="sng" w="9525">
            <a:solidFill>
              <a:srgbClr val="F4B4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240" name="Shape 240"/>
          <p:cNvGrpSpPr/>
          <p:nvPr/>
        </p:nvGrpSpPr>
        <p:grpSpPr>
          <a:xfrm>
            <a:off x="918150" y="3935975"/>
            <a:ext cx="4920000" cy="884625"/>
            <a:chOff x="918150" y="3935975"/>
            <a:chExt cx="4920000" cy="884625"/>
          </a:xfrm>
        </p:grpSpPr>
        <p:sp>
          <p:nvSpPr>
            <p:cNvPr id="241" name="Shape 241"/>
            <p:cNvSpPr/>
            <p:nvPr/>
          </p:nvSpPr>
          <p:spPr>
            <a:xfrm rot="-5400000">
              <a:off x="3070850" y="2242000"/>
              <a:ext cx="224100" cy="4392000"/>
            </a:xfrm>
            <a:prstGeom prst="leftBrace">
              <a:avLst>
                <a:gd fmla="val 43228" name="adj1"/>
                <a:gd fmla="val 50000" name="adj2"/>
              </a:avLst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2" name="Shape 242"/>
            <p:cNvSpPr txBox="1"/>
            <p:nvPr/>
          </p:nvSpPr>
          <p:spPr>
            <a:xfrm>
              <a:off x="918150" y="3935975"/>
              <a:ext cx="4920000" cy="37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737373"/>
                  </a:solidFill>
                  <a:latin typeface="Roboto"/>
                  <a:ea typeface="Roboto"/>
                  <a:cs typeface="Roboto"/>
                  <a:sym typeface="Roboto"/>
                </a:rPr>
                <a:t>Germany  emerge  victorious     in           2-0          win       against  Argentina    on       Saturday    </a:t>
              </a:r>
              <a:r>
                <a:rPr lang="en-GB" sz="1200">
                  <a:solidFill>
                    <a:srgbClr val="737373"/>
                  </a:solidFill>
                  <a:latin typeface="Roboto"/>
                  <a:ea typeface="Roboto"/>
                  <a:cs typeface="Roboto"/>
                  <a:sym typeface="Roboto"/>
                </a:rPr>
                <a:t>...</a:t>
              </a:r>
            </a:p>
          </p:txBody>
        </p:sp>
        <p:sp>
          <p:nvSpPr>
            <p:cNvPr id="243" name="Shape 243"/>
            <p:cNvSpPr txBox="1"/>
            <p:nvPr/>
          </p:nvSpPr>
          <p:spPr>
            <a:xfrm>
              <a:off x="2536100" y="4490900"/>
              <a:ext cx="1293600" cy="3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200">
                  <a:solidFill>
                    <a:srgbClr val="737373"/>
                  </a:solidFill>
                  <a:latin typeface="Roboto"/>
                  <a:ea typeface="Roboto"/>
                  <a:cs typeface="Roboto"/>
                  <a:sym typeface="Roboto"/>
                </a:rPr>
                <a:t>Source Text</a:t>
              </a:r>
            </a:p>
          </p:txBody>
        </p:sp>
      </p:grpSp>
      <p:sp>
        <p:nvSpPr>
          <p:cNvPr id="244" name="Shape 244"/>
          <p:cNvSpPr txBox="1"/>
          <p:nvPr/>
        </p:nvSpPr>
        <p:spPr>
          <a:xfrm rot="-1137096">
            <a:off x="1340637" y="2255841"/>
            <a:ext cx="999478" cy="28821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weighted sum</a:t>
            </a:r>
          </a:p>
        </p:txBody>
      </p:sp>
      <p:sp>
        <p:nvSpPr>
          <p:cNvPr id="245" name="Shape 245"/>
          <p:cNvSpPr txBox="1"/>
          <p:nvPr/>
        </p:nvSpPr>
        <p:spPr>
          <a:xfrm rot="1177910">
            <a:off x="3569673" y="2305795"/>
            <a:ext cx="999181" cy="28809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weighted sum</a:t>
            </a:r>
          </a:p>
        </p:txBody>
      </p:sp>
      <p:sp>
        <p:nvSpPr>
          <p:cNvPr id="246" name="Shape 246"/>
          <p:cNvSpPr txBox="1"/>
          <p:nvPr/>
        </p:nvSpPr>
        <p:spPr>
          <a:xfrm>
            <a:off x="6150950" y="4445875"/>
            <a:ext cx="1538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Partial Summary</a:t>
            </a:r>
          </a:p>
        </p:txBody>
      </p:sp>
      <p:sp>
        <p:nvSpPr>
          <p:cNvPr id="247" name="Shape 247"/>
          <p:cNvSpPr/>
          <p:nvPr/>
        </p:nvSpPr>
        <p:spPr>
          <a:xfrm rot="-5400000">
            <a:off x="6787825" y="3863750"/>
            <a:ext cx="224100" cy="1136700"/>
          </a:xfrm>
          <a:prstGeom prst="leftBrace">
            <a:avLst>
              <a:gd fmla="val 43228" name="adj1"/>
              <a:gd fmla="val 50000" name="adj2"/>
            </a:avLst>
          </a:prstGeom>
          <a:noFill/>
          <a:ln cap="flat" cmpd="sng" w="9525">
            <a:solidFill>
              <a:srgbClr val="737373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/>
          <p:nvPr>
            <p:ph type="title"/>
          </p:nvPr>
        </p:nvSpPr>
        <p:spPr>
          <a:xfrm>
            <a:off x="460950" y="0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Sequence-to-sequence + attention model</a:t>
            </a:r>
          </a:p>
        </p:txBody>
      </p:sp>
      <p:grpSp>
        <p:nvGrpSpPr>
          <p:cNvPr id="253" name="Shape 253"/>
          <p:cNvGrpSpPr/>
          <p:nvPr/>
        </p:nvGrpSpPr>
        <p:grpSpPr>
          <a:xfrm>
            <a:off x="5490050" y="3362368"/>
            <a:ext cx="1510350" cy="958556"/>
            <a:chOff x="5490050" y="3362368"/>
            <a:chExt cx="1510350" cy="958556"/>
          </a:xfrm>
        </p:grpSpPr>
        <p:sp>
          <p:nvSpPr>
            <p:cNvPr id="254" name="Shape 254"/>
            <p:cNvSpPr/>
            <p:nvPr/>
          </p:nvSpPr>
          <p:spPr>
            <a:xfrm>
              <a:off x="6560150" y="3362368"/>
              <a:ext cx="174000" cy="377700"/>
            </a:xfrm>
            <a:prstGeom prst="rect">
              <a:avLst/>
            </a:prstGeom>
            <a:solidFill>
              <a:srgbClr val="F4B400">
                <a:alpha val="43080"/>
              </a:srgbClr>
            </a:solidFill>
            <a:ln cap="flat" cmpd="sng" w="9525">
              <a:solidFill>
                <a:srgbClr val="F4B4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55" name="Shape 255"/>
            <p:cNvCxnSpPr>
              <a:endCxn id="254" idx="1"/>
            </p:cNvCxnSpPr>
            <p:nvPr/>
          </p:nvCxnSpPr>
          <p:spPr>
            <a:xfrm>
              <a:off x="5490050" y="3551218"/>
              <a:ext cx="10701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56" name="Shape 256"/>
            <p:cNvSpPr txBox="1"/>
            <p:nvPr/>
          </p:nvSpPr>
          <p:spPr>
            <a:xfrm>
              <a:off x="6289400" y="3943225"/>
              <a:ext cx="711000" cy="37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000">
                  <a:solidFill>
                    <a:srgbClr val="737373"/>
                  </a:solidFill>
                  <a:latin typeface="Roboto"/>
                  <a:ea typeface="Roboto"/>
                  <a:cs typeface="Roboto"/>
                  <a:sym typeface="Roboto"/>
                </a:rPr>
                <a:t>&lt;START&gt;</a:t>
              </a:r>
            </a:p>
          </p:txBody>
        </p:sp>
        <p:cxnSp>
          <p:nvCxnSpPr>
            <p:cNvPr id="257" name="Shape 257"/>
            <p:cNvCxnSpPr/>
            <p:nvPr/>
          </p:nvCxnSpPr>
          <p:spPr>
            <a:xfrm rot="10800000">
              <a:off x="6644900" y="3742043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</p:grpSp>
      <p:cxnSp>
        <p:nvCxnSpPr>
          <p:cNvPr id="258" name="Shape 258"/>
          <p:cNvCxnSpPr>
            <a:stCxn id="254" idx="3"/>
            <a:endCxn id="259" idx="1"/>
          </p:cNvCxnSpPr>
          <p:nvPr/>
        </p:nvCxnSpPr>
        <p:spPr>
          <a:xfrm>
            <a:off x="6734150" y="3551218"/>
            <a:ext cx="3717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59" name="Shape 259"/>
          <p:cNvSpPr/>
          <p:nvPr/>
        </p:nvSpPr>
        <p:spPr>
          <a:xfrm>
            <a:off x="7105850" y="3362368"/>
            <a:ext cx="174000" cy="377700"/>
          </a:xfrm>
          <a:prstGeom prst="rect">
            <a:avLst/>
          </a:prstGeom>
          <a:solidFill>
            <a:srgbClr val="F4B400">
              <a:alpha val="43080"/>
            </a:srgbClr>
          </a:solidFill>
          <a:ln cap="flat" cmpd="sng" w="9525">
            <a:solidFill>
              <a:srgbClr val="F4B4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0" name="Shape 260"/>
          <p:cNvSpPr txBox="1"/>
          <p:nvPr/>
        </p:nvSpPr>
        <p:spPr>
          <a:xfrm>
            <a:off x="6837350" y="3943225"/>
            <a:ext cx="7110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Germany</a:t>
            </a:r>
          </a:p>
        </p:txBody>
      </p:sp>
      <p:cxnSp>
        <p:nvCxnSpPr>
          <p:cNvPr id="261" name="Shape 261"/>
          <p:cNvCxnSpPr/>
          <p:nvPr/>
        </p:nvCxnSpPr>
        <p:spPr>
          <a:xfrm rot="10800000">
            <a:off x="7192850" y="3740068"/>
            <a:ext cx="0" cy="27210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grpSp>
        <p:nvGrpSpPr>
          <p:cNvPr id="262" name="Shape 262"/>
          <p:cNvGrpSpPr/>
          <p:nvPr/>
        </p:nvGrpSpPr>
        <p:grpSpPr>
          <a:xfrm>
            <a:off x="117625" y="3103925"/>
            <a:ext cx="5358875" cy="908243"/>
            <a:chOff x="117625" y="3103925"/>
            <a:chExt cx="5358875" cy="908243"/>
          </a:xfrm>
        </p:grpSpPr>
        <p:sp>
          <p:nvSpPr>
            <p:cNvPr id="263" name="Shape 263"/>
            <p:cNvSpPr/>
            <p:nvPr/>
          </p:nvSpPr>
          <p:spPr>
            <a:xfrm>
              <a:off x="11408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64" name="Shape 264"/>
            <p:cNvCxnSpPr/>
            <p:nvPr/>
          </p:nvCxnSpPr>
          <p:spPr>
            <a:xfrm>
              <a:off x="1314850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65" name="Shape 265"/>
            <p:cNvCxnSpPr>
              <a:endCxn id="263" idx="2"/>
            </p:cNvCxnSpPr>
            <p:nvPr/>
          </p:nvCxnSpPr>
          <p:spPr>
            <a:xfrm rot="10800000">
              <a:off x="12278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66" name="Shape 266"/>
            <p:cNvSpPr/>
            <p:nvPr/>
          </p:nvSpPr>
          <p:spPr>
            <a:xfrm>
              <a:off x="15491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67" name="Shape 267"/>
            <p:cNvCxnSpPr>
              <a:endCxn id="266" idx="2"/>
            </p:cNvCxnSpPr>
            <p:nvPr/>
          </p:nvCxnSpPr>
          <p:spPr>
            <a:xfrm rot="10800000">
              <a:off x="16361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68" name="Shape 268"/>
            <p:cNvSpPr/>
            <p:nvPr/>
          </p:nvSpPr>
          <p:spPr>
            <a:xfrm>
              <a:off x="19574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69" name="Shape 269"/>
            <p:cNvCxnSpPr>
              <a:endCxn id="268" idx="2"/>
            </p:cNvCxnSpPr>
            <p:nvPr/>
          </p:nvCxnSpPr>
          <p:spPr>
            <a:xfrm rot="10800000">
              <a:off x="20444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70" name="Shape 270"/>
            <p:cNvSpPr/>
            <p:nvPr/>
          </p:nvSpPr>
          <p:spPr>
            <a:xfrm>
              <a:off x="23657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71" name="Shape 271"/>
            <p:cNvCxnSpPr>
              <a:endCxn id="270" idx="2"/>
            </p:cNvCxnSpPr>
            <p:nvPr/>
          </p:nvCxnSpPr>
          <p:spPr>
            <a:xfrm rot="10800000">
              <a:off x="24527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72" name="Shape 272"/>
            <p:cNvSpPr/>
            <p:nvPr/>
          </p:nvSpPr>
          <p:spPr>
            <a:xfrm>
              <a:off x="27740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73" name="Shape 273"/>
            <p:cNvCxnSpPr>
              <a:endCxn id="272" idx="2"/>
            </p:cNvCxnSpPr>
            <p:nvPr/>
          </p:nvCxnSpPr>
          <p:spPr>
            <a:xfrm rot="10800000">
              <a:off x="28610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74" name="Shape 274"/>
            <p:cNvSpPr/>
            <p:nvPr/>
          </p:nvSpPr>
          <p:spPr>
            <a:xfrm>
              <a:off x="31823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75" name="Shape 275"/>
            <p:cNvCxnSpPr>
              <a:endCxn id="274" idx="2"/>
            </p:cNvCxnSpPr>
            <p:nvPr/>
          </p:nvCxnSpPr>
          <p:spPr>
            <a:xfrm rot="10800000">
              <a:off x="32693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76" name="Shape 276"/>
            <p:cNvSpPr/>
            <p:nvPr/>
          </p:nvSpPr>
          <p:spPr>
            <a:xfrm>
              <a:off x="35906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77" name="Shape 277"/>
            <p:cNvCxnSpPr>
              <a:endCxn id="276" idx="2"/>
            </p:cNvCxnSpPr>
            <p:nvPr/>
          </p:nvCxnSpPr>
          <p:spPr>
            <a:xfrm rot="10800000">
              <a:off x="36776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78" name="Shape 278"/>
            <p:cNvSpPr/>
            <p:nvPr/>
          </p:nvSpPr>
          <p:spPr>
            <a:xfrm>
              <a:off x="39989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79" name="Shape 279"/>
            <p:cNvCxnSpPr>
              <a:endCxn id="278" idx="2"/>
            </p:cNvCxnSpPr>
            <p:nvPr/>
          </p:nvCxnSpPr>
          <p:spPr>
            <a:xfrm rot="10800000">
              <a:off x="40859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80" name="Shape 280"/>
            <p:cNvSpPr/>
            <p:nvPr/>
          </p:nvSpPr>
          <p:spPr>
            <a:xfrm>
              <a:off x="44072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81" name="Shape 281"/>
            <p:cNvCxnSpPr>
              <a:endCxn id="280" idx="2"/>
            </p:cNvCxnSpPr>
            <p:nvPr/>
          </p:nvCxnSpPr>
          <p:spPr>
            <a:xfrm rot="10800000">
              <a:off x="44942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82" name="Shape 282"/>
            <p:cNvSpPr/>
            <p:nvPr/>
          </p:nvSpPr>
          <p:spPr>
            <a:xfrm>
              <a:off x="48155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283" name="Shape 283"/>
            <p:cNvCxnSpPr>
              <a:endCxn id="282" idx="2"/>
            </p:cNvCxnSpPr>
            <p:nvPr/>
          </p:nvCxnSpPr>
          <p:spPr>
            <a:xfrm rot="10800000">
              <a:off x="49025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284" name="Shape 284"/>
            <p:cNvSpPr txBox="1"/>
            <p:nvPr/>
          </p:nvSpPr>
          <p:spPr>
            <a:xfrm>
              <a:off x="5169600" y="3327575"/>
              <a:ext cx="306900" cy="37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200">
                  <a:solidFill>
                    <a:srgbClr val="737373"/>
                  </a:solidFill>
                  <a:latin typeface="Roboto"/>
                  <a:ea typeface="Roboto"/>
                  <a:cs typeface="Roboto"/>
                  <a:sym typeface="Roboto"/>
                </a:rPr>
                <a:t>...</a:t>
              </a:r>
            </a:p>
          </p:txBody>
        </p:sp>
        <p:cxnSp>
          <p:nvCxnSpPr>
            <p:cNvPr id="285" name="Shape 285"/>
            <p:cNvCxnSpPr/>
            <p:nvPr/>
          </p:nvCxnSpPr>
          <p:spPr>
            <a:xfrm rot="10800000">
              <a:off x="1314725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86" name="Shape 286"/>
            <p:cNvCxnSpPr/>
            <p:nvPr/>
          </p:nvCxnSpPr>
          <p:spPr>
            <a:xfrm>
              <a:off x="1723212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87" name="Shape 287"/>
            <p:cNvCxnSpPr/>
            <p:nvPr/>
          </p:nvCxnSpPr>
          <p:spPr>
            <a:xfrm rot="10800000">
              <a:off x="1723087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88" name="Shape 288"/>
            <p:cNvCxnSpPr/>
            <p:nvPr/>
          </p:nvCxnSpPr>
          <p:spPr>
            <a:xfrm>
              <a:off x="2131512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89" name="Shape 289"/>
            <p:cNvCxnSpPr/>
            <p:nvPr/>
          </p:nvCxnSpPr>
          <p:spPr>
            <a:xfrm rot="10800000">
              <a:off x="2131387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90" name="Shape 290"/>
            <p:cNvCxnSpPr/>
            <p:nvPr/>
          </p:nvCxnSpPr>
          <p:spPr>
            <a:xfrm>
              <a:off x="2539812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91" name="Shape 291"/>
            <p:cNvCxnSpPr/>
            <p:nvPr/>
          </p:nvCxnSpPr>
          <p:spPr>
            <a:xfrm rot="10800000">
              <a:off x="2539687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92" name="Shape 292"/>
            <p:cNvCxnSpPr/>
            <p:nvPr/>
          </p:nvCxnSpPr>
          <p:spPr>
            <a:xfrm>
              <a:off x="2948112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93" name="Shape 293"/>
            <p:cNvCxnSpPr/>
            <p:nvPr/>
          </p:nvCxnSpPr>
          <p:spPr>
            <a:xfrm rot="10800000">
              <a:off x="2947987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94" name="Shape 294"/>
            <p:cNvCxnSpPr/>
            <p:nvPr/>
          </p:nvCxnSpPr>
          <p:spPr>
            <a:xfrm>
              <a:off x="3356400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95" name="Shape 295"/>
            <p:cNvCxnSpPr/>
            <p:nvPr/>
          </p:nvCxnSpPr>
          <p:spPr>
            <a:xfrm rot="10800000">
              <a:off x="3356275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96" name="Shape 296"/>
            <p:cNvCxnSpPr/>
            <p:nvPr/>
          </p:nvCxnSpPr>
          <p:spPr>
            <a:xfrm>
              <a:off x="3761525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97" name="Shape 297"/>
            <p:cNvCxnSpPr/>
            <p:nvPr/>
          </p:nvCxnSpPr>
          <p:spPr>
            <a:xfrm rot="10800000">
              <a:off x="3761400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98" name="Shape 298"/>
            <p:cNvCxnSpPr/>
            <p:nvPr/>
          </p:nvCxnSpPr>
          <p:spPr>
            <a:xfrm>
              <a:off x="4173000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299" name="Shape 299"/>
            <p:cNvCxnSpPr/>
            <p:nvPr/>
          </p:nvCxnSpPr>
          <p:spPr>
            <a:xfrm rot="10800000">
              <a:off x="4172875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00" name="Shape 300"/>
            <p:cNvCxnSpPr/>
            <p:nvPr/>
          </p:nvCxnSpPr>
          <p:spPr>
            <a:xfrm>
              <a:off x="4588550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01" name="Shape 301"/>
            <p:cNvCxnSpPr/>
            <p:nvPr/>
          </p:nvCxnSpPr>
          <p:spPr>
            <a:xfrm rot="10800000">
              <a:off x="4588425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02" name="Shape 302"/>
            <p:cNvCxnSpPr/>
            <p:nvPr/>
          </p:nvCxnSpPr>
          <p:spPr>
            <a:xfrm>
              <a:off x="4992787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03" name="Shape 303"/>
            <p:cNvCxnSpPr/>
            <p:nvPr/>
          </p:nvCxnSpPr>
          <p:spPr>
            <a:xfrm rot="10800000">
              <a:off x="4992662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304" name="Shape 304"/>
            <p:cNvSpPr txBox="1"/>
            <p:nvPr/>
          </p:nvSpPr>
          <p:spPr>
            <a:xfrm rot="-5400000">
              <a:off x="181375" y="3040175"/>
              <a:ext cx="894600" cy="102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rIns="91425" tIns="91425">
              <a:noAutofit/>
            </a:bodyPr>
            <a:lstStyle/>
            <a:p>
              <a:pPr lv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200">
                  <a:solidFill>
                    <a:srgbClr val="DB4437"/>
                  </a:solidFill>
                  <a:latin typeface="Roboto"/>
                  <a:ea typeface="Roboto"/>
                  <a:cs typeface="Roboto"/>
                  <a:sym typeface="Roboto"/>
                </a:rPr>
                <a:t>Encoder </a:t>
              </a:r>
              <a:br>
                <a:rPr lang="en-GB" sz="1200">
                  <a:solidFill>
                    <a:srgbClr val="DB4437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-GB" sz="1200">
                  <a:solidFill>
                    <a:srgbClr val="DB4437"/>
                  </a:solidFill>
                  <a:latin typeface="Roboto"/>
                  <a:ea typeface="Roboto"/>
                  <a:cs typeface="Roboto"/>
                  <a:sym typeface="Roboto"/>
                </a:rPr>
                <a:t>Hidden</a:t>
              </a:r>
              <a:br>
                <a:rPr lang="en-GB" sz="1200">
                  <a:solidFill>
                    <a:srgbClr val="DB4437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-GB" sz="1200">
                  <a:solidFill>
                    <a:srgbClr val="DB4437"/>
                  </a:solidFill>
                  <a:latin typeface="Roboto"/>
                  <a:ea typeface="Roboto"/>
                  <a:cs typeface="Roboto"/>
                  <a:sym typeface="Roboto"/>
                </a:rPr>
                <a:t>States</a:t>
              </a:r>
            </a:p>
          </p:txBody>
        </p:sp>
        <p:sp>
          <p:nvSpPr>
            <p:cNvPr id="305" name="Shape 305"/>
            <p:cNvSpPr/>
            <p:nvPr/>
          </p:nvSpPr>
          <p:spPr>
            <a:xfrm>
              <a:off x="874650" y="3362370"/>
              <a:ext cx="174000" cy="377700"/>
            </a:xfrm>
            <a:prstGeom prst="leftBrace">
              <a:avLst>
                <a:gd fmla="val 43228" name="adj1"/>
                <a:gd fmla="val 50000" name="adj2"/>
              </a:avLst>
            </a:prstGeom>
            <a:noFill/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06" name="Shape 306"/>
          <p:cNvSpPr/>
          <p:nvPr/>
        </p:nvSpPr>
        <p:spPr>
          <a:xfrm rot="10800000">
            <a:off x="7383350" y="3362370"/>
            <a:ext cx="174000" cy="377700"/>
          </a:xfrm>
          <a:prstGeom prst="leftBrace">
            <a:avLst>
              <a:gd fmla="val 43228" name="adj1"/>
              <a:gd fmla="val 50000" name="adj2"/>
            </a:avLst>
          </a:prstGeom>
          <a:noFill/>
          <a:ln cap="flat" cmpd="sng" w="9525">
            <a:solidFill>
              <a:srgbClr val="F4B4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307" name="Shape 307"/>
          <p:cNvGrpSpPr/>
          <p:nvPr/>
        </p:nvGrpSpPr>
        <p:grpSpPr>
          <a:xfrm>
            <a:off x="918150" y="3935975"/>
            <a:ext cx="4920000" cy="884625"/>
            <a:chOff x="918150" y="3935975"/>
            <a:chExt cx="4920000" cy="884625"/>
          </a:xfrm>
        </p:grpSpPr>
        <p:sp>
          <p:nvSpPr>
            <p:cNvPr id="308" name="Shape 308"/>
            <p:cNvSpPr/>
            <p:nvPr/>
          </p:nvSpPr>
          <p:spPr>
            <a:xfrm rot="-5400000">
              <a:off x="3070850" y="2242000"/>
              <a:ext cx="224100" cy="4392000"/>
            </a:xfrm>
            <a:prstGeom prst="leftBrace">
              <a:avLst>
                <a:gd fmla="val 43228" name="adj1"/>
                <a:gd fmla="val 50000" name="adj2"/>
              </a:avLst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9" name="Shape 309"/>
            <p:cNvSpPr txBox="1"/>
            <p:nvPr/>
          </p:nvSpPr>
          <p:spPr>
            <a:xfrm>
              <a:off x="918150" y="3935975"/>
              <a:ext cx="4920000" cy="37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737373"/>
                  </a:solidFill>
                  <a:latin typeface="Roboto"/>
                  <a:ea typeface="Roboto"/>
                  <a:cs typeface="Roboto"/>
                  <a:sym typeface="Roboto"/>
                </a:rPr>
                <a:t>Germany  emerge  victorious     in           2-0          win       against  Argentina    on       Saturday    </a:t>
              </a:r>
              <a:r>
                <a:rPr lang="en-GB" sz="1200">
                  <a:solidFill>
                    <a:srgbClr val="737373"/>
                  </a:solidFill>
                  <a:latin typeface="Roboto"/>
                  <a:ea typeface="Roboto"/>
                  <a:cs typeface="Roboto"/>
                  <a:sym typeface="Roboto"/>
                </a:rPr>
                <a:t>...</a:t>
              </a:r>
            </a:p>
          </p:txBody>
        </p:sp>
        <p:sp>
          <p:nvSpPr>
            <p:cNvPr id="310" name="Shape 310"/>
            <p:cNvSpPr txBox="1"/>
            <p:nvPr/>
          </p:nvSpPr>
          <p:spPr>
            <a:xfrm>
              <a:off x="2536100" y="4490900"/>
              <a:ext cx="1293600" cy="3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200">
                  <a:solidFill>
                    <a:srgbClr val="737373"/>
                  </a:solidFill>
                  <a:latin typeface="Roboto"/>
                  <a:ea typeface="Roboto"/>
                  <a:cs typeface="Roboto"/>
                  <a:sym typeface="Roboto"/>
                </a:rPr>
                <a:t>Source Text</a:t>
              </a:r>
            </a:p>
          </p:txBody>
        </p:sp>
      </p:grpSp>
      <p:cxnSp>
        <p:nvCxnSpPr>
          <p:cNvPr id="311" name="Shape 311"/>
          <p:cNvCxnSpPr/>
          <p:nvPr/>
        </p:nvCxnSpPr>
        <p:spPr>
          <a:xfrm rot="10800000">
            <a:off x="7192850" y="3088293"/>
            <a:ext cx="0" cy="27210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12" name="Shape 312"/>
          <p:cNvSpPr txBox="1"/>
          <p:nvPr/>
        </p:nvSpPr>
        <p:spPr>
          <a:xfrm>
            <a:off x="6837350" y="2781525"/>
            <a:ext cx="7110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beat</a:t>
            </a:r>
          </a:p>
        </p:txBody>
      </p:sp>
      <p:sp>
        <p:nvSpPr>
          <p:cNvPr id="313" name="Shape 313"/>
          <p:cNvSpPr txBox="1"/>
          <p:nvPr/>
        </p:nvSpPr>
        <p:spPr>
          <a:xfrm rot="5400000">
            <a:off x="7099950" y="3273029"/>
            <a:ext cx="1413899" cy="5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F3A23C"/>
                </a:solidFill>
                <a:latin typeface="Roboto"/>
                <a:ea typeface="Roboto"/>
                <a:cs typeface="Roboto"/>
                <a:sym typeface="Roboto"/>
              </a:rPr>
              <a:t> Decoder</a:t>
            </a:r>
            <a:br>
              <a:rPr lang="en-GB" sz="1200">
                <a:solidFill>
                  <a:srgbClr val="F3A23C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200">
                <a:solidFill>
                  <a:srgbClr val="F3A23C"/>
                </a:solidFill>
                <a:latin typeface="Roboto"/>
                <a:ea typeface="Roboto"/>
                <a:cs typeface="Roboto"/>
                <a:sym typeface="Roboto"/>
              </a:rPr>
              <a:t>Hidden States</a:t>
            </a:r>
          </a:p>
        </p:txBody>
      </p:sp>
      <p:sp>
        <p:nvSpPr>
          <p:cNvPr id="314" name="Shape 314"/>
          <p:cNvSpPr txBox="1"/>
          <p:nvPr/>
        </p:nvSpPr>
        <p:spPr>
          <a:xfrm>
            <a:off x="6150950" y="4445875"/>
            <a:ext cx="1538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Partial Summary</a:t>
            </a:r>
          </a:p>
        </p:txBody>
      </p:sp>
      <p:sp>
        <p:nvSpPr>
          <p:cNvPr id="315" name="Shape 315"/>
          <p:cNvSpPr/>
          <p:nvPr/>
        </p:nvSpPr>
        <p:spPr>
          <a:xfrm rot="-5400000">
            <a:off x="6787825" y="3863750"/>
            <a:ext cx="224100" cy="1136700"/>
          </a:xfrm>
          <a:prstGeom prst="leftBrace">
            <a:avLst>
              <a:gd fmla="val 43228" name="adj1"/>
              <a:gd fmla="val 50000" name="adj2"/>
            </a:avLst>
          </a:prstGeom>
          <a:noFill/>
          <a:ln cap="flat" cmpd="sng" w="9525">
            <a:solidFill>
              <a:srgbClr val="737373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 txBox="1"/>
          <p:nvPr>
            <p:ph type="title"/>
          </p:nvPr>
        </p:nvSpPr>
        <p:spPr>
          <a:xfrm>
            <a:off x="460950" y="0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Sequence-to-sequence + attention model</a:t>
            </a:r>
          </a:p>
        </p:txBody>
      </p:sp>
      <p:grpSp>
        <p:nvGrpSpPr>
          <p:cNvPr id="321" name="Shape 321"/>
          <p:cNvGrpSpPr/>
          <p:nvPr/>
        </p:nvGrpSpPr>
        <p:grpSpPr>
          <a:xfrm>
            <a:off x="5490050" y="3362368"/>
            <a:ext cx="1510350" cy="958556"/>
            <a:chOff x="5490050" y="3362368"/>
            <a:chExt cx="1510350" cy="958556"/>
          </a:xfrm>
        </p:grpSpPr>
        <p:sp>
          <p:nvSpPr>
            <p:cNvPr id="322" name="Shape 322"/>
            <p:cNvSpPr/>
            <p:nvPr/>
          </p:nvSpPr>
          <p:spPr>
            <a:xfrm>
              <a:off x="6560150" y="3362368"/>
              <a:ext cx="174000" cy="377700"/>
            </a:xfrm>
            <a:prstGeom prst="rect">
              <a:avLst/>
            </a:prstGeom>
            <a:solidFill>
              <a:srgbClr val="F4B400">
                <a:alpha val="43080"/>
              </a:srgbClr>
            </a:solidFill>
            <a:ln cap="flat" cmpd="sng" w="9525">
              <a:solidFill>
                <a:srgbClr val="F4B4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23" name="Shape 323"/>
            <p:cNvCxnSpPr>
              <a:endCxn id="322" idx="1"/>
            </p:cNvCxnSpPr>
            <p:nvPr/>
          </p:nvCxnSpPr>
          <p:spPr>
            <a:xfrm>
              <a:off x="5490050" y="3551218"/>
              <a:ext cx="10701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324" name="Shape 324"/>
            <p:cNvSpPr txBox="1"/>
            <p:nvPr/>
          </p:nvSpPr>
          <p:spPr>
            <a:xfrm>
              <a:off x="6289400" y="3943225"/>
              <a:ext cx="711000" cy="37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000">
                  <a:solidFill>
                    <a:srgbClr val="737373"/>
                  </a:solidFill>
                  <a:latin typeface="Roboto"/>
                  <a:ea typeface="Roboto"/>
                  <a:cs typeface="Roboto"/>
                  <a:sym typeface="Roboto"/>
                </a:rPr>
                <a:t>&lt;START&gt;</a:t>
              </a:r>
            </a:p>
          </p:txBody>
        </p:sp>
        <p:cxnSp>
          <p:nvCxnSpPr>
            <p:cNvPr id="325" name="Shape 325"/>
            <p:cNvCxnSpPr/>
            <p:nvPr/>
          </p:nvCxnSpPr>
          <p:spPr>
            <a:xfrm rot="10800000">
              <a:off x="6644900" y="3742043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</p:grpSp>
      <p:cxnSp>
        <p:nvCxnSpPr>
          <p:cNvPr id="326" name="Shape 326"/>
          <p:cNvCxnSpPr>
            <a:stCxn id="322" idx="3"/>
            <a:endCxn id="327" idx="1"/>
          </p:cNvCxnSpPr>
          <p:nvPr/>
        </p:nvCxnSpPr>
        <p:spPr>
          <a:xfrm>
            <a:off x="6734150" y="3551218"/>
            <a:ext cx="3717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27" name="Shape 327"/>
          <p:cNvSpPr/>
          <p:nvPr/>
        </p:nvSpPr>
        <p:spPr>
          <a:xfrm>
            <a:off x="7105850" y="3362368"/>
            <a:ext cx="174000" cy="377700"/>
          </a:xfrm>
          <a:prstGeom prst="rect">
            <a:avLst/>
          </a:prstGeom>
          <a:solidFill>
            <a:srgbClr val="F4B400">
              <a:alpha val="43080"/>
            </a:srgbClr>
          </a:solidFill>
          <a:ln cap="flat" cmpd="sng" w="9525">
            <a:solidFill>
              <a:srgbClr val="F4B4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328" name="Shape 328"/>
          <p:cNvGrpSpPr/>
          <p:nvPr/>
        </p:nvGrpSpPr>
        <p:grpSpPr>
          <a:xfrm>
            <a:off x="117625" y="3103925"/>
            <a:ext cx="5358875" cy="908243"/>
            <a:chOff x="117625" y="3103925"/>
            <a:chExt cx="5358875" cy="908243"/>
          </a:xfrm>
        </p:grpSpPr>
        <p:sp>
          <p:nvSpPr>
            <p:cNvPr id="329" name="Shape 329"/>
            <p:cNvSpPr/>
            <p:nvPr/>
          </p:nvSpPr>
          <p:spPr>
            <a:xfrm>
              <a:off x="11408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30" name="Shape 330"/>
            <p:cNvCxnSpPr/>
            <p:nvPr/>
          </p:nvCxnSpPr>
          <p:spPr>
            <a:xfrm>
              <a:off x="1314850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31" name="Shape 331"/>
            <p:cNvCxnSpPr>
              <a:endCxn id="329" idx="2"/>
            </p:cNvCxnSpPr>
            <p:nvPr/>
          </p:nvCxnSpPr>
          <p:spPr>
            <a:xfrm rot="10800000">
              <a:off x="12278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332" name="Shape 332"/>
            <p:cNvSpPr/>
            <p:nvPr/>
          </p:nvSpPr>
          <p:spPr>
            <a:xfrm>
              <a:off x="15491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33" name="Shape 333"/>
            <p:cNvCxnSpPr>
              <a:endCxn id="332" idx="2"/>
            </p:cNvCxnSpPr>
            <p:nvPr/>
          </p:nvCxnSpPr>
          <p:spPr>
            <a:xfrm rot="10800000">
              <a:off x="16361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334" name="Shape 334"/>
            <p:cNvSpPr/>
            <p:nvPr/>
          </p:nvSpPr>
          <p:spPr>
            <a:xfrm>
              <a:off x="19574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35" name="Shape 335"/>
            <p:cNvCxnSpPr>
              <a:endCxn id="334" idx="2"/>
            </p:cNvCxnSpPr>
            <p:nvPr/>
          </p:nvCxnSpPr>
          <p:spPr>
            <a:xfrm rot="10800000">
              <a:off x="20444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336" name="Shape 336"/>
            <p:cNvSpPr/>
            <p:nvPr/>
          </p:nvSpPr>
          <p:spPr>
            <a:xfrm>
              <a:off x="23657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37" name="Shape 337"/>
            <p:cNvCxnSpPr>
              <a:endCxn id="336" idx="2"/>
            </p:cNvCxnSpPr>
            <p:nvPr/>
          </p:nvCxnSpPr>
          <p:spPr>
            <a:xfrm rot="10800000">
              <a:off x="24527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338" name="Shape 338"/>
            <p:cNvSpPr/>
            <p:nvPr/>
          </p:nvSpPr>
          <p:spPr>
            <a:xfrm>
              <a:off x="27740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39" name="Shape 339"/>
            <p:cNvCxnSpPr>
              <a:endCxn id="338" idx="2"/>
            </p:cNvCxnSpPr>
            <p:nvPr/>
          </p:nvCxnSpPr>
          <p:spPr>
            <a:xfrm rot="10800000">
              <a:off x="28610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340" name="Shape 340"/>
            <p:cNvSpPr/>
            <p:nvPr/>
          </p:nvSpPr>
          <p:spPr>
            <a:xfrm>
              <a:off x="31823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41" name="Shape 341"/>
            <p:cNvCxnSpPr>
              <a:endCxn id="340" idx="2"/>
            </p:cNvCxnSpPr>
            <p:nvPr/>
          </p:nvCxnSpPr>
          <p:spPr>
            <a:xfrm rot="10800000">
              <a:off x="32693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342" name="Shape 342"/>
            <p:cNvSpPr/>
            <p:nvPr/>
          </p:nvSpPr>
          <p:spPr>
            <a:xfrm>
              <a:off x="35906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43" name="Shape 343"/>
            <p:cNvCxnSpPr>
              <a:endCxn id="342" idx="2"/>
            </p:cNvCxnSpPr>
            <p:nvPr/>
          </p:nvCxnSpPr>
          <p:spPr>
            <a:xfrm rot="10800000">
              <a:off x="36776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344" name="Shape 344"/>
            <p:cNvSpPr/>
            <p:nvPr/>
          </p:nvSpPr>
          <p:spPr>
            <a:xfrm>
              <a:off x="39989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45" name="Shape 345"/>
            <p:cNvCxnSpPr>
              <a:endCxn id="344" idx="2"/>
            </p:cNvCxnSpPr>
            <p:nvPr/>
          </p:nvCxnSpPr>
          <p:spPr>
            <a:xfrm rot="10800000">
              <a:off x="40859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346" name="Shape 346"/>
            <p:cNvSpPr/>
            <p:nvPr/>
          </p:nvSpPr>
          <p:spPr>
            <a:xfrm>
              <a:off x="44072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47" name="Shape 347"/>
            <p:cNvCxnSpPr>
              <a:endCxn id="346" idx="2"/>
            </p:cNvCxnSpPr>
            <p:nvPr/>
          </p:nvCxnSpPr>
          <p:spPr>
            <a:xfrm rot="10800000">
              <a:off x="44942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348" name="Shape 348"/>
            <p:cNvSpPr/>
            <p:nvPr/>
          </p:nvSpPr>
          <p:spPr>
            <a:xfrm>
              <a:off x="4815550" y="3362368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349" name="Shape 349"/>
            <p:cNvCxnSpPr>
              <a:endCxn id="348" idx="2"/>
            </p:cNvCxnSpPr>
            <p:nvPr/>
          </p:nvCxnSpPr>
          <p:spPr>
            <a:xfrm rot="10800000">
              <a:off x="4902550" y="3740068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350" name="Shape 350"/>
            <p:cNvSpPr txBox="1"/>
            <p:nvPr/>
          </p:nvSpPr>
          <p:spPr>
            <a:xfrm>
              <a:off x="5169600" y="3327575"/>
              <a:ext cx="306900" cy="37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200">
                  <a:solidFill>
                    <a:srgbClr val="737373"/>
                  </a:solidFill>
                  <a:latin typeface="Roboto"/>
                  <a:ea typeface="Roboto"/>
                  <a:cs typeface="Roboto"/>
                  <a:sym typeface="Roboto"/>
                </a:rPr>
                <a:t>...</a:t>
              </a:r>
            </a:p>
          </p:txBody>
        </p:sp>
        <p:cxnSp>
          <p:nvCxnSpPr>
            <p:cNvPr id="351" name="Shape 351"/>
            <p:cNvCxnSpPr/>
            <p:nvPr/>
          </p:nvCxnSpPr>
          <p:spPr>
            <a:xfrm rot="10800000">
              <a:off x="1314725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52" name="Shape 352"/>
            <p:cNvCxnSpPr/>
            <p:nvPr/>
          </p:nvCxnSpPr>
          <p:spPr>
            <a:xfrm>
              <a:off x="1723212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53" name="Shape 353"/>
            <p:cNvCxnSpPr/>
            <p:nvPr/>
          </p:nvCxnSpPr>
          <p:spPr>
            <a:xfrm rot="10800000">
              <a:off x="1723087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54" name="Shape 354"/>
            <p:cNvCxnSpPr/>
            <p:nvPr/>
          </p:nvCxnSpPr>
          <p:spPr>
            <a:xfrm>
              <a:off x="2131512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55" name="Shape 355"/>
            <p:cNvCxnSpPr/>
            <p:nvPr/>
          </p:nvCxnSpPr>
          <p:spPr>
            <a:xfrm rot="10800000">
              <a:off x="2131387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56" name="Shape 356"/>
            <p:cNvCxnSpPr/>
            <p:nvPr/>
          </p:nvCxnSpPr>
          <p:spPr>
            <a:xfrm>
              <a:off x="2539812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57" name="Shape 357"/>
            <p:cNvCxnSpPr/>
            <p:nvPr/>
          </p:nvCxnSpPr>
          <p:spPr>
            <a:xfrm rot="10800000">
              <a:off x="2539687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58" name="Shape 358"/>
            <p:cNvCxnSpPr/>
            <p:nvPr/>
          </p:nvCxnSpPr>
          <p:spPr>
            <a:xfrm>
              <a:off x="2948112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59" name="Shape 359"/>
            <p:cNvCxnSpPr/>
            <p:nvPr/>
          </p:nvCxnSpPr>
          <p:spPr>
            <a:xfrm rot="10800000">
              <a:off x="2947987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60" name="Shape 360"/>
            <p:cNvCxnSpPr/>
            <p:nvPr/>
          </p:nvCxnSpPr>
          <p:spPr>
            <a:xfrm>
              <a:off x="3356400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61" name="Shape 361"/>
            <p:cNvCxnSpPr/>
            <p:nvPr/>
          </p:nvCxnSpPr>
          <p:spPr>
            <a:xfrm rot="10800000">
              <a:off x="3356275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62" name="Shape 362"/>
            <p:cNvCxnSpPr/>
            <p:nvPr/>
          </p:nvCxnSpPr>
          <p:spPr>
            <a:xfrm>
              <a:off x="3761525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63" name="Shape 363"/>
            <p:cNvCxnSpPr/>
            <p:nvPr/>
          </p:nvCxnSpPr>
          <p:spPr>
            <a:xfrm rot="10800000">
              <a:off x="3761400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64" name="Shape 364"/>
            <p:cNvCxnSpPr/>
            <p:nvPr/>
          </p:nvCxnSpPr>
          <p:spPr>
            <a:xfrm>
              <a:off x="4173000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65" name="Shape 365"/>
            <p:cNvCxnSpPr/>
            <p:nvPr/>
          </p:nvCxnSpPr>
          <p:spPr>
            <a:xfrm rot="10800000">
              <a:off x="4172875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66" name="Shape 366"/>
            <p:cNvCxnSpPr/>
            <p:nvPr/>
          </p:nvCxnSpPr>
          <p:spPr>
            <a:xfrm>
              <a:off x="4588550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67" name="Shape 367"/>
            <p:cNvCxnSpPr/>
            <p:nvPr/>
          </p:nvCxnSpPr>
          <p:spPr>
            <a:xfrm rot="10800000">
              <a:off x="4588425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68" name="Shape 368"/>
            <p:cNvCxnSpPr/>
            <p:nvPr/>
          </p:nvCxnSpPr>
          <p:spPr>
            <a:xfrm>
              <a:off x="4992787" y="3512268"/>
              <a:ext cx="23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369" name="Shape 369"/>
            <p:cNvCxnSpPr/>
            <p:nvPr/>
          </p:nvCxnSpPr>
          <p:spPr>
            <a:xfrm rot="10800000">
              <a:off x="4992662" y="3590175"/>
              <a:ext cx="2280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370" name="Shape 370"/>
            <p:cNvSpPr txBox="1"/>
            <p:nvPr/>
          </p:nvSpPr>
          <p:spPr>
            <a:xfrm rot="-5400000">
              <a:off x="181375" y="3040175"/>
              <a:ext cx="894600" cy="102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rIns="91425" tIns="91425">
              <a:noAutofit/>
            </a:bodyPr>
            <a:lstStyle/>
            <a:p>
              <a:pPr lv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200">
                  <a:solidFill>
                    <a:srgbClr val="DB4437"/>
                  </a:solidFill>
                  <a:latin typeface="Roboto"/>
                  <a:ea typeface="Roboto"/>
                  <a:cs typeface="Roboto"/>
                  <a:sym typeface="Roboto"/>
                </a:rPr>
                <a:t>Encoder </a:t>
              </a:r>
              <a:br>
                <a:rPr lang="en-GB" sz="1200">
                  <a:solidFill>
                    <a:srgbClr val="DB4437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-GB" sz="1200">
                  <a:solidFill>
                    <a:srgbClr val="DB4437"/>
                  </a:solidFill>
                  <a:latin typeface="Roboto"/>
                  <a:ea typeface="Roboto"/>
                  <a:cs typeface="Roboto"/>
                  <a:sym typeface="Roboto"/>
                </a:rPr>
                <a:t>Hidden</a:t>
              </a:r>
              <a:br>
                <a:rPr lang="en-GB" sz="1200">
                  <a:solidFill>
                    <a:srgbClr val="DB4437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-GB" sz="1200">
                  <a:solidFill>
                    <a:srgbClr val="DB4437"/>
                  </a:solidFill>
                  <a:latin typeface="Roboto"/>
                  <a:ea typeface="Roboto"/>
                  <a:cs typeface="Roboto"/>
                  <a:sym typeface="Roboto"/>
                </a:rPr>
                <a:t>States</a:t>
              </a:r>
            </a:p>
          </p:txBody>
        </p:sp>
        <p:sp>
          <p:nvSpPr>
            <p:cNvPr id="371" name="Shape 371"/>
            <p:cNvSpPr/>
            <p:nvPr/>
          </p:nvSpPr>
          <p:spPr>
            <a:xfrm>
              <a:off x="874650" y="3362370"/>
              <a:ext cx="174000" cy="377700"/>
            </a:xfrm>
            <a:prstGeom prst="leftBrace">
              <a:avLst>
                <a:gd fmla="val 43228" name="adj1"/>
                <a:gd fmla="val 50000" name="adj2"/>
              </a:avLst>
            </a:prstGeom>
            <a:noFill/>
            <a:ln cap="flat" cmpd="sng" w="9525">
              <a:solidFill>
                <a:srgbClr val="DB4437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2" name="Shape 372"/>
          <p:cNvGrpSpPr/>
          <p:nvPr/>
        </p:nvGrpSpPr>
        <p:grpSpPr>
          <a:xfrm>
            <a:off x="918150" y="3935975"/>
            <a:ext cx="4920000" cy="884625"/>
            <a:chOff x="918150" y="3935975"/>
            <a:chExt cx="4920000" cy="884625"/>
          </a:xfrm>
        </p:grpSpPr>
        <p:sp>
          <p:nvSpPr>
            <p:cNvPr id="373" name="Shape 373"/>
            <p:cNvSpPr/>
            <p:nvPr/>
          </p:nvSpPr>
          <p:spPr>
            <a:xfrm rot="-5400000">
              <a:off x="3070850" y="2242000"/>
              <a:ext cx="224100" cy="4392000"/>
            </a:xfrm>
            <a:prstGeom prst="leftBrace">
              <a:avLst>
                <a:gd fmla="val 43228" name="adj1"/>
                <a:gd fmla="val 50000" name="adj2"/>
              </a:avLst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4" name="Shape 374"/>
            <p:cNvSpPr txBox="1"/>
            <p:nvPr/>
          </p:nvSpPr>
          <p:spPr>
            <a:xfrm>
              <a:off x="918150" y="3935975"/>
              <a:ext cx="4920000" cy="37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737373"/>
                  </a:solidFill>
                  <a:latin typeface="Roboto"/>
                  <a:ea typeface="Roboto"/>
                  <a:cs typeface="Roboto"/>
                  <a:sym typeface="Roboto"/>
                </a:rPr>
                <a:t>Germany  emerge  victorious     in           2-0          win       against  Argentina    on       Saturday    </a:t>
              </a:r>
              <a:r>
                <a:rPr lang="en-GB" sz="1200">
                  <a:solidFill>
                    <a:srgbClr val="737373"/>
                  </a:solidFill>
                  <a:latin typeface="Roboto"/>
                  <a:ea typeface="Roboto"/>
                  <a:cs typeface="Roboto"/>
                  <a:sym typeface="Roboto"/>
                </a:rPr>
                <a:t>...</a:t>
              </a:r>
            </a:p>
          </p:txBody>
        </p:sp>
        <p:sp>
          <p:nvSpPr>
            <p:cNvPr id="375" name="Shape 375"/>
            <p:cNvSpPr txBox="1"/>
            <p:nvPr/>
          </p:nvSpPr>
          <p:spPr>
            <a:xfrm>
              <a:off x="2536100" y="4490900"/>
              <a:ext cx="1293600" cy="3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200">
                  <a:solidFill>
                    <a:srgbClr val="737373"/>
                  </a:solidFill>
                  <a:latin typeface="Roboto"/>
                  <a:ea typeface="Roboto"/>
                  <a:cs typeface="Roboto"/>
                  <a:sym typeface="Roboto"/>
                </a:rPr>
                <a:t>Source Text</a:t>
              </a:r>
            </a:p>
          </p:txBody>
        </p:sp>
      </p:grpSp>
      <p:grpSp>
        <p:nvGrpSpPr>
          <p:cNvPr id="376" name="Shape 376"/>
          <p:cNvGrpSpPr/>
          <p:nvPr/>
        </p:nvGrpSpPr>
        <p:grpSpPr>
          <a:xfrm>
            <a:off x="7279850" y="3362368"/>
            <a:ext cx="545700" cy="377700"/>
            <a:chOff x="7279850" y="3362368"/>
            <a:chExt cx="545700" cy="377700"/>
          </a:xfrm>
        </p:grpSpPr>
        <p:cxnSp>
          <p:nvCxnSpPr>
            <p:cNvPr id="377" name="Shape 377"/>
            <p:cNvCxnSpPr>
              <a:endCxn id="378" idx="1"/>
            </p:cNvCxnSpPr>
            <p:nvPr/>
          </p:nvCxnSpPr>
          <p:spPr>
            <a:xfrm>
              <a:off x="7279850" y="3551218"/>
              <a:ext cx="3717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378" name="Shape 378"/>
            <p:cNvSpPr/>
            <p:nvPr/>
          </p:nvSpPr>
          <p:spPr>
            <a:xfrm>
              <a:off x="7651550" y="3362368"/>
              <a:ext cx="174000" cy="377700"/>
            </a:xfrm>
            <a:prstGeom prst="rect">
              <a:avLst/>
            </a:prstGeom>
            <a:solidFill>
              <a:srgbClr val="F4B400">
                <a:alpha val="43080"/>
              </a:srgbClr>
            </a:solidFill>
            <a:ln cap="flat" cmpd="sng" w="9525">
              <a:solidFill>
                <a:srgbClr val="F4B4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9" name="Shape 379"/>
          <p:cNvGrpSpPr/>
          <p:nvPr/>
        </p:nvGrpSpPr>
        <p:grpSpPr>
          <a:xfrm>
            <a:off x="7347950" y="2781525"/>
            <a:ext cx="781200" cy="578868"/>
            <a:chOff x="7347950" y="2781525"/>
            <a:chExt cx="781200" cy="578868"/>
          </a:xfrm>
        </p:grpSpPr>
        <p:cxnSp>
          <p:nvCxnSpPr>
            <p:cNvPr id="380" name="Shape 380"/>
            <p:cNvCxnSpPr/>
            <p:nvPr/>
          </p:nvCxnSpPr>
          <p:spPr>
            <a:xfrm rot="10800000">
              <a:off x="7738550" y="3088293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381" name="Shape 381"/>
            <p:cNvSpPr txBox="1"/>
            <p:nvPr/>
          </p:nvSpPr>
          <p:spPr>
            <a:xfrm>
              <a:off x="7347950" y="2781525"/>
              <a:ext cx="781200" cy="37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000">
                  <a:solidFill>
                    <a:srgbClr val="737373"/>
                  </a:solidFill>
                  <a:latin typeface="Roboto"/>
                  <a:ea typeface="Roboto"/>
                  <a:cs typeface="Roboto"/>
                  <a:sym typeface="Roboto"/>
                </a:rPr>
                <a:t>Argentina</a:t>
              </a:r>
            </a:p>
          </p:txBody>
        </p:sp>
      </p:grpSp>
      <p:grpSp>
        <p:nvGrpSpPr>
          <p:cNvPr id="382" name="Shape 382"/>
          <p:cNvGrpSpPr/>
          <p:nvPr/>
        </p:nvGrpSpPr>
        <p:grpSpPr>
          <a:xfrm>
            <a:off x="7825550" y="3362368"/>
            <a:ext cx="545700" cy="377700"/>
            <a:chOff x="7825550" y="3362368"/>
            <a:chExt cx="545700" cy="377700"/>
          </a:xfrm>
        </p:grpSpPr>
        <p:cxnSp>
          <p:nvCxnSpPr>
            <p:cNvPr id="383" name="Shape 383"/>
            <p:cNvCxnSpPr>
              <a:endCxn id="384" idx="1"/>
            </p:cNvCxnSpPr>
            <p:nvPr/>
          </p:nvCxnSpPr>
          <p:spPr>
            <a:xfrm>
              <a:off x="7825550" y="3551218"/>
              <a:ext cx="3717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384" name="Shape 384"/>
            <p:cNvSpPr/>
            <p:nvPr/>
          </p:nvSpPr>
          <p:spPr>
            <a:xfrm>
              <a:off x="8197250" y="3362368"/>
              <a:ext cx="174000" cy="377700"/>
            </a:xfrm>
            <a:prstGeom prst="rect">
              <a:avLst/>
            </a:prstGeom>
            <a:solidFill>
              <a:srgbClr val="F4B400">
                <a:alpha val="43080"/>
              </a:srgbClr>
            </a:solidFill>
            <a:ln cap="flat" cmpd="sng" w="9525">
              <a:solidFill>
                <a:srgbClr val="F4B4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5" name="Shape 385"/>
          <p:cNvGrpSpPr/>
          <p:nvPr/>
        </p:nvGrpSpPr>
        <p:grpSpPr>
          <a:xfrm>
            <a:off x="7928750" y="2781525"/>
            <a:ext cx="711000" cy="578868"/>
            <a:chOff x="7928750" y="2781525"/>
            <a:chExt cx="711000" cy="578868"/>
          </a:xfrm>
        </p:grpSpPr>
        <p:cxnSp>
          <p:nvCxnSpPr>
            <p:cNvPr id="386" name="Shape 386"/>
            <p:cNvCxnSpPr/>
            <p:nvPr/>
          </p:nvCxnSpPr>
          <p:spPr>
            <a:xfrm rot="10800000">
              <a:off x="8284250" y="3088293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387" name="Shape 387"/>
            <p:cNvSpPr txBox="1"/>
            <p:nvPr/>
          </p:nvSpPr>
          <p:spPr>
            <a:xfrm>
              <a:off x="7928750" y="2781525"/>
              <a:ext cx="711000" cy="37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000">
                  <a:solidFill>
                    <a:srgbClr val="737373"/>
                  </a:solidFill>
                  <a:latin typeface="Roboto"/>
                  <a:ea typeface="Roboto"/>
                  <a:cs typeface="Roboto"/>
                  <a:sym typeface="Roboto"/>
                </a:rPr>
                <a:t>2-0</a:t>
              </a:r>
            </a:p>
          </p:txBody>
        </p:sp>
      </p:grpSp>
      <p:grpSp>
        <p:nvGrpSpPr>
          <p:cNvPr id="388" name="Shape 388"/>
          <p:cNvGrpSpPr/>
          <p:nvPr/>
        </p:nvGrpSpPr>
        <p:grpSpPr>
          <a:xfrm>
            <a:off x="8371250" y="3362368"/>
            <a:ext cx="545700" cy="377700"/>
            <a:chOff x="8371250" y="3362368"/>
            <a:chExt cx="545700" cy="377700"/>
          </a:xfrm>
        </p:grpSpPr>
        <p:cxnSp>
          <p:nvCxnSpPr>
            <p:cNvPr id="389" name="Shape 389"/>
            <p:cNvCxnSpPr>
              <a:endCxn id="390" idx="1"/>
            </p:cNvCxnSpPr>
            <p:nvPr/>
          </p:nvCxnSpPr>
          <p:spPr>
            <a:xfrm>
              <a:off x="8371250" y="3551218"/>
              <a:ext cx="3717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390" name="Shape 390"/>
            <p:cNvSpPr/>
            <p:nvPr/>
          </p:nvSpPr>
          <p:spPr>
            <a:xfrm>
              <a:off x="8742950" y="3362368"/>
              <a:ext cx="174000" cy="377700"/>
            </a:xfrm>
            <a:prstGeom prst="rect">
              <a:avLst/>
            </a:prstGeom>
            <a:solidFill>
              <a:srgbClr val="F4B400">
                <a:alpha val="43080"/>
              </a:srgbClr>
            </a:solidFill>
            <a:ln cap="flat" cmpd="sng" w="9525">
              <a:solidFill>
                <a:srgbClr val="F4B4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1" name="Shape 391"/>
          <p:cNvGrpSpPr/>
          <p:nvPr/>
        </p:nvGrpSpPr>
        <p:grpSpPr>
          <a:xfrm>
            <a:off x="8474450" y="2781525"/>
            <a:ext cx="711000" cy="578868"/>
            <a:chOff x="8474450" y="2781525"/>
            <a:chExt cx="711000" cy="578868"/>
          </a:xfrm>
        </p:grpSpPr>
        <p:cxnSp>
          <p:nvCxnSpPr>
            <p:cNvPr id="392" name="Shape 392"/>
            <p:cNvCxnSpPr/>
            <p:nvPr/>
          </p:nvCxnSpPr>
          <p:spPr>
            <a:xfrm rot="10800000">
              <a:off x="8829950" y="3088293"/>
              <a:ext cx="0" cy="2721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393" name="Shape 393"/>
            <p:cNvSpPr txBox="1"/>
            <p:nvPr/>
          </p:nvSpPr>
          <p:spPr>
            <a:xfrm>
              <a:off x="8474450" y="2781525"/>
              <a:ext cx="711000" cy="37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000">
                  <a:solidFill>
                    <a:srgbClr val="737373"/>
                  </a:solidFill>
                  <a:latin typeface="Roboto"/>
                  <a:ea typeface="Roboto"/>
                  <a:cs typeface="Roboto"/>
                  <a:sym typeface="Roboto"/>
                </a:rPr>
                <a:t>&lt;STOP&gt;</a:t>
              </a:r>
            </a:p>
          </p:txBody>
        </p:sp>
      </p:grpSp>
      <p:cxnSp>
        <p:nvCxnSpPr>
          <p:cNvPr id="394" name="Shape 394"/>
          <p:cNvCxnSpPr/>
          <p:nvPr/>
        </p:nvCxnSpPr>
        <p:spPr>
          <a:xfrm rot="10800000">
            <a:off x="7192850" y="3088293"/>
            <a:ext cx="0" cy="27210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95" name="Shape 395"/>
          <p:cNvSpPr txBox="1"/>
          <p:nvPr/>
        </p:nvSpPr>
        <p:spPr>
          <a:xfrm>
            <a:off x="6837350" y="2781525"/>
            <a:ext cx="7110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beat</a:t>
            </a:r>
          </a:p>
        </p:txBody>
      </p:sp>
      <p:cxnSp>
        <p:nvCxnSpPr>
          <p:cNvPr id="396" name="Shape 396"/>
          <p:cNvCxnSpPr/>
          <p:nvPr/>
        </p:nvCxnSpPr>
        <p:spPr>
          <a:xfrm rot="10800000">
            <a:off x="6651025" y="3088293"/>
            <a:ext cx="0" cy="27210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97" name="Shape 397"/>
          <p:cNvSpPr txBox="1"/>
          <p:nvPr/>
        </p:nvSpPr>
        <p:spPr>
          <a:xfrm>
            <a:off x="6295525" y="2781525"/>
            <a:ext cx="7110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Germany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 txBox="1"/>
          <p:nvPr>
            <p:ph idx="1" type="body"/>
          </p:nvPr>
        </p:nvSpPr>
        <p:spPr>
          <a:xfrm>
            <a:off x="471900" y="1200350"/>
            <a:ext cx="8222100" cy="1366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GB" u="sng"/>
              <a:t>Problem 1:</a:t>
            </a:r>
            <a:r>
              <a:rPr lang="en-GB"/>
              <a:t> The summaries sometimes </a:t>
            </a:r>
            <a:r>
              <a:rPr lang="en-GB">
                <a:solidFill>
                  <a:schemeClr val="dk1"/>
                </a:solidFill>
              </a:rPr>
              <a:t>reproduce factual details inaccurately</a:t>
            </a:r>
            <a:r>
              <a:rPr lang="en-GB"/>
              <a:t>.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GB"/>
              <a:t>e.g. </a:t>
            </a:r>
            <a:r>
              <a:rPr i="1" lang="en-GB"/>
              <a:t>Germany beat Argentina </a:t>
            </a:r>
            <a:r>
              <a:rPr i="1" lang="en-GB">
                <a:solidFill>
                  <a:schemeClr val="accent3"/>
                </a:solidFill>
              </a:rPr>
              <a:t>3-2</a:t>
            </a:r>
          </a:p>
        </p:txBody>
      </p:sp>
      <p:sp>
        <p:nvSpPr>
          <p:cNvPr id="403" name="Shape 403"/>
          <p:cNvSpPr txBox="1"/>
          <p:nvPr>
            <p:ph idx="1" type="body"/>
          </p:nvPr>
        </p:nvSpPr>
        <p:spPr>
          <a:xfrm>
            <a:off x="471900" y="3264825"/>
            <a:ext cx="8222100" cy="113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GB" u="sng"/>
              <a:t>Problem 2:</a:t>
            </a:r>
            <a:r>
              <a:rPr lang="en-GB"/>
              <a:t> The summaries sometimes </a:t>
            </a:r>
            <a:r>
              <a:rPr lang="en-GB">
                <a:solidFill>
                  <a:schemeClr val="dk1"/>
                </a:solidFill>
              </a:rPr>
              <a:t>repeat themselves</a:t>
            </a:r>
            <a:r>
              <a:rPr lang="en-GB"/>
              <a:t>.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-GB"/>
              <a:t>e.g. </a:t>
            </a:r>
            <a:r>
              <a:rPr i="1" lang="en-GB"/>
              <a:t>Germany beat </a:t>
            </a:r>
            <a:r>
              <a:rPr i="1" lang="en-GB"/>
              <a:t>Germany beat Germany beat…</a:t>
            </a:r>
          </a:p>
        </p:txBody>
      </p:sp>
      <p:sp>
        <p:nvSpPr>
          <p:cNvPr id="404" name="Shape 404"/>
          <p:cNvSpPr txBox="1"/>
          <p:nvPr>
            <p:ph type="title"/>
          </p:nvPr>
        </p:nvSpPr>
        <p:spPr>
          <a:xfrm>
            <a:off x="460950" y="0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Two Problems</a:t>
            </a:r>
          </a:p>
        </p:txBody>
      </p:sp>
      <p:sp>
        <p:nvSpPr>
          <p:cNvPr id="405" name="Shape 405"/>
          <p:cNvSpPr txBox="1"/>
          <p:nvPr>
            <p:ph idx="1" type="body"/>
          </p:nvPr>
        </p:nvSpPr>
        <p:spPr>
          <a:xfrm>
            <a:off x="6720700" y="1758700"/>
            <a:ext cx="2181300" cy="664200"/>
          </a:xfrm>
          <a:prstGeom prst="rect">
            <a:avLst/>
          </a:prstGeom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1400">
                <a:solidFill>
                  <a:schemeClr val="accent3"/>
                </a:solidFill>
              </a:rPr>
              <a:t>Incorrect </a:t>
            </a:r>
            <a:r>
              <a:rPr b="1" lang="en-GB" sz="1400">
                <a:solidFill>
                  <a:schemeClr val="accent3"/>
                </a:solidFill>
              </a:rPr>
              <a:t>rare</a:t>
            </a:r>
            <a:r>
              <a:rPr lang="en-GB" sz="1400">
                <a:solidFill>
                  <a:schemeClr val="accent3"/>
                </a:solidFill>
              </a:rPr>
              <a:t> or </a:t>
            </a:r>
            <a:r>
              <a:rPr b="1" lang="en-GB" sz="1400">
                <a:solidFill>
                  <a:schemeClr val="accent3"/>
                </a:solidFill>
              </a:rPr>
              <a:t>out-of-vocabulary</a:t>
            </a:r>
            <a:r>
              <a:rPr lang="en-GB" sz="1400">
                <a:solidFill>
                  <a:schemeClr val="accent3"/>
                </a:solidFill>
              </a:rPr>
              <a:t> word</a:t>
            </a:r>
          </a:p>
        </p:txBody>
      </p:sp>
      <p:cxnSp>
        <p:nvCxnSpPr>
          <p:cNvPr id="406" name="Shape 406"/>
          <p:cNvCxnSpPr>
            <a:stCxn id="405" idx="1"/>
          </p:cNvCxnSpPr>
          <p:nvPr/>
        </p:nvCxnSpPr>
        <p:spPr>
          <a:xfrm rot="10800000">
            <a:off x="6260800" y="1957300"/>
            <a:ext cx="459900" cy="1335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07" name="Shape 407"/>
          <p:cNvSpPr txBox="1"/>
          <p:nvPr>
            <p:ph idx="1" type="body"/>
          </p:nvPr>
        </p:nvSpPr>
        <p:spPr>
          <a:xfrm>
            <a:off x="471900" y="2207237"/>
            <a:ext cx="8222100" cy="567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GB" u="sng">
                <a:solidFill>
                  <a:schemeClr val="accent2"/>
                </a:solidFill>
              </a:rPr>
              <a:t>Solution:</a:t>
            </a:r>
            <a:r>
              <a:rPr b="1" lang="en-GB"/>
              <a:t> </a:t>
            </a:r>
            <a:r>
              <a:rPr lang="en-GB"/>
              <a:t>Use a </a:t>
            </a:r>
            <a:r>
              <a:rPr lang="en-GB">
                <a:solidFill>
                  <a:schemeClr val="dk1"/>
                </a:solidFill>
              </a:rPr>
              <a:t>pointer</a:t>
            </a:r>
            <a:r>
              <a:rPr lang="en-GB"/>
              <a:t> to copy words.</a:t>
            </a:r>
          </a:p>
        </p:txBody>
      </p:sp>
      <p:sp>
        <p:nvSpPr>
          <p:cNvPr id="408" name="Shape 408"/>
          <p:cNvSpPr/>
          <p:nvPr/>
        </p:nvSpPr>
        <p:spPr>
          <a:xfrm>
            <a:off x="382775" y="1170425"/>
            <a:ext cx="8603400" cy="1691700"/>
          </a:xfrm>
          <a:prstGeom prst="rect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hape 413"/>
          <p:cNvSpPr txBox="1"/>
          <p:nvPr>
            <p:ph type="title"/>
          </p:nvPr>
        </p:nvSpPr>
        <p:spPr>
          <a:xfrm>
            <a:off x="460950" y="0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Get to the point!</a:t>
            </a:r>
          </a:p>
        </p:txBody>
      </p:sp>
      <p:sp>
        <p:nvSpPr>
          <p:cNvPr id="414" name="Shape 414"/>
          <p:cNvSpPr/>
          <p:nvPr/>
        </p:nvSpPr>
        <p:spPr>
          <a:xfrm>
            <a:off x="455050" y="2981368"/>
            <a:ext cx="174000" cy="377700"/>
          </a:xfrm>
          <a:prstGeom prst="rect">
            <a:avLst/>
          </a:prstGeom>
          <a:solidFill>
            <a:srgbClr val="DB4437">
              <a:alpha val="67690"/>
            </a:srgbClr>
          </a:solidFill>
          <a:ln cap="flat" cmpd="sng" w="9525">
            <a:solidFill>
              <a:srgbClr val="DB44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5" name="Shape 415"/>
          <p:cNvCxnSpPr/>
          <p:nvPr/>
        </p:nvCxnSpPr>
        <p:spPr>
          <a:xfrm>
            <a:off x="629050" y="3129030"/>
            <a:ext cx="234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16" name="Shape 416"/>
          <p:cNvCxnSpPr>
            <a:endCxn id="414" idx="2"/>
          </p:cNvCxnSpPr>
          <p:nvPr/>
        </p:nvCxnSpPr>
        <p:spPr>
          <a:xfrm rot="10800000">
            <a:off x="542050" y="3359068"/>
            <a:ext cx="0" cy="27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17" name="Shape 417"/>
          <p:cNvSpPr/>
          <p:nvPr/>
        </p:nvSpPr>
        <p:spPr>
          <a:xfrm>
            <a:off x="863350" y="2981368"/>
            <a:ext cx="174000" cy="377700"/>
          </a:xfrm>
          <a:prstGeom prst="rect">
            <a:avLst/>
          </a:prstGeom>
          <a:solidFill>
            <a:srgbClr val="DB4437">
              <a:alpha val="67690"/>
            </a:srgbClr>
          </a:solidFill>
          <a:ln cap="flat" cmpd="sng" w="9525">
            <a:solidFill>
              <a:srgbClr val="DB44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8" name="Shape 418"/>
          <p:cNvCxnSpPr>
            <a:endCxn id="417" idx="2"/>
          </p:cNvCxnSpPr>
          <p:nvPr/>
        </p:nvCxnSpPr>
        <p:spPr>
          <a:xfrm rot="10800000">
            <a:off x="950350" y="3359068"/>
            <a:ext cx="0" cy="27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19" name="Shape 419"/>
          <p:cNvSpPr/>
          <p:nvPr/>
        </p:nvSpPr>
        <p:spPr>
          <a:xfrm>
            <a:off x="1271650" y="2981368"/>
            <a:ext cx="174000" cy="377700"/>
          </a:xfrm>
          <a:prstGeom prst="rect">
            <a:avLst/>
          </a:prstGeom>
          <a:solidFill>
            <a:srgbClr val="DB4437">
              <a:alpha val="67690"/>
            </a:srgbClr>
          </a:solidFill>
          <a:ln cap="flat" cmpd="sng" w="9525">
            <a:solidFill>
              <a:srgbClr val="DB44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0" name="Shape 420"/>
          <p:cNvCxnSpPr>
            <a:endCxn id="419" idx="2"/>
          </p:cNvCxnSpPr>
          <p:nvPr/>
        </p:nvCxnSpPr>
        <p:spPr>
          <a:xfrm rot="10800000">
            <a:off x="1358650" y="3359068"/>
            <a:ext cx="0" cy="27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21" name="Shape 421"/>
          <p:cNvSpPr/>
          <p:nvPr/>
        </p:nvSpPr>
        <p:spPr>
          <a:xfrm>
            <a:off x="1679950" y="2981368"/>
            <a:ext cx="174000" cy="377700"/>
          </a:xfrm>
          <a:prstGeom prst="rect">
            <a:avLst/>
          </a:prstGeom>
          <a:solidFill>
            <a:srgbClr val="DB4437">
              <a:alpha val="67690"/>
            </a:srgbClr>
          </a:solidFill>
          <a:ln cap="flat" cmpd="sng" w="9525">
            <a:solidFill>
              <a:srgbClr val="DB44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2" name="Shape 422"/>
          <p:cNvCxnSpPr>
            <a:endCxn id="421" idx="2"/>
          </p:cNvCxnSpPr>
          <p:nvPr/>
        </p:nvCxnSpPr>
        <p:spPr>
          <a:xfrm rot="10800000">
            <a:off x="1766950" y="3359068"/>
            <a:ext cx="0" cy="27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23" name="Shape 423"/>
          <p:cNvSpPr/>
          <p:nvPr/>
        </p:nvSpPr>
        <p:spPr>
          <a:xfrm>
            <a:off x="2088250" y="2981368"/>
            <a:ext cx="174000" cy="377700"/>
          </a:xfrm>
          <a:prstGeom prst="rect">
            <a:avLst/>
          </a:prstGeom>
          <a:solidFill>
            <a:srgbClr val="DB4437">
              <a:alpha val="67690"/>
            </a:srgbClr>
          </a:solidFill>
          <a:ln cap="flat" cmpd="sng" w="9525">
            <a:solidFill>
              <a:srgbClr val="DB44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4" name="Shape 424"/>
          <p:cNvCxnSpPr>
            <a:endCxn id="423" idx="2"/>
          </p:cNvCxnSpPr>
          <p:nvPr/>
        </p:nvCxnSpPr>
        <p:spPr>
          <a:xfrm rot="10800000">
            <a:off x="2175250" y="3359068"/>
            <a:ext cx="0" cy="27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25" name="Shape 425"/>
          <p:cNvSpPr/>
          <p:nvPr/>
        </p:nvSpPr>
        <p:spPr>
          <a:xfrm>
            <a:off x="2496550" y="2981368"/>
            <a:ext cx="174000" cy="377700"/>
          </a:xfrm>
          <a:prstGeom prst="rect">
            <a:avLst/>
          </a:prstGeom>
          <a:solidFill>
            <a:srgbClr val="DB4437">
              <a:alpha val="67690"/>
            </a:srgbClr>
          </a:solidFill>
          <a:ln cap="flat" cmpd="sng" w="9525">
            <a:solidFill>
              <a:srgbClr val="DB44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6" name="Shape 426"/>
          <p:cNvCxnSpPr>
            <a:endCxn id="425" idx="2"/>
          </p:cNvCxnSpPr>
          <p:nvPr/>
        </p:nvCxnSpPr>
        <p:spPr>
          <a:xfrm rot="10800000">
            <a:off x="2583550" y="3359068"/>
            <a:ext cx="0" cy="27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27" name="Shape 427"/>
          <p:cNvSpPr/>
          <p:nvPr/>
        </p:nvSpPr>
        <p:spPr>
          <a:xfrm>
            <a:off x="2904850" y="2981368"/>
            <a:ext cx="174000" cy="377700"/>
          </a:xfrm>
          <a:prstGeom prst="rect">
            <a:avLst/>
          </a:prstGeom>
          <a:solidFill>
            <a:srgbClr val="DB4437">
              <a:alpha val="67690"/>
            </a:srgbClr>
          </a:solidFill>
          <a:ln cap="flat" cmpd="sng" w="9525">
            <a:solidFill>
              <a:srgbClr val="DB44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8" name="Shape 428"/>
          <p:cNvCxnSpPr>
            <a:endCxn id="427" idx="2"/>
          </p:cNvCxnSpPr>
          <p:nvPr/>
        </p:nvCxnSpPr>
        <p:spPr>
          <a:xfrm rot="10800000">
            <a:off x="2991850" y="3359068"/>
            <a:ext cx="0" cy="27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29" name="Shape 429"/>
          <p:cNvSpPr/>
          <p:nvPr/>
        </p:nvSpPr>
        <p:spPr>
          <a:xfrm>
            <a:off x="3313150" y="2981368"/>
            <a:ext cx="174000" cy="377700"/>
          </a:xfrm>
          <a:prstGeom prst="rect">
            <a:avLst/>
          </a:prstGeom>
          <a:solidFill>
            <a:srgbClr val="DB4437">
              <a:alpha val="67690"/>
            </a:srgbClr>
          </a:solidFill>
          <a:ln cap="flat" cmpd="sng" w="9525">
            <a:solidFill>
              <a:srgbClr val="DB44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0" name="Shape 430"/>
          <p:cNvCxnSpPr>
            <a:endCxn id="429" idx="2"/>
          </p:cNvCxnSpPr>
          <p:nvPr/>
        </p:nvCxnSpPr>
        <p:spPr>
          <a:xfrm rot="10800000">
            <a:off x="3400150" y="3359068"/>
            <a:ext cx="0" cy="27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31" name="Shape 431"/>
          <p:cNvSpPr/>
          <p:nvPr/>
        </p:nvSpPr>
        <p:spPr>
          <a:xfrm>
            <a:off x="3721450" y="2981368"/>
            <a:ext cx="174000" cy="377700"/>
          </a:xfrm>
          <a:prstGeom prst="rect">
            <a:avLst/>
          </a:prstGeom>
          <a:solidFill>
            <a:srgbClr val="DB4437">
              <a:alpha val="67690"/>
            </a:srgbClr>
          </a:solidFill>
          <a:ln cap="flat" cmpd="sng" w="9525">
            <a:solidFill>
              <a:srgbClr val="DB44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2" name="Shape 432"/>
          <p:cNvCxnSpPr>
            <a:endCxn id="431" idx="2"/>
          </p:cNvCxnSpPr>
          <p:nvPr/>
        </p:nvCxnSpPr>
        <p:spPr>
          <a:xfrm rot="10800000">
            <a:off x="3808450" y="3359068"/>
            <a:ext cx="0" cy="27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33" name="Shape 433"/>
          <p:cNvSpPr/>
          <p:nvPr/>
        </p:nvSpPr>
        <p:spPr>
          <a:xfrm>
            <a:off x="4129750" y="2981368"/>
            <a:ext cx="174000" cy="377700"/>
          </a:xfrm>
          <a:prstGeom prst="rect">
            <a:avLst/>
          </a:prstGeom>
          <a:solidFill>
            <a:srgbClr val="DB4437">
              <a:alpha val="67690"/>
            </a:srgbClr>
          </a:solidFill>
          <a:ln cap="flat" cmpd="sng" w="9525">
            <a:solidFill>
              <a:srgbClr val="DB44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4" name="Shape 434"/>
          <p:cNvCxnSpPr>
            <a:endCxn id="433" idx="2"/>
          </p:cNvCxnSpPr>
          <p:nvPr/>
        </p:nvCxnSpPr>
        <p:spPr>
          <a:xfrm rot="10800000">
            <a:off x="4216750" y="3359068"/>
            <a:ext cx="0" cy="27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35" name="Shape 435"/>
          <p:cNvSpPr/>
          <p:nvPr/>
        </p:nvSpPr>
        <p:spPr>
          <a:xfrm>
            <a:off x="5874350" y="2981368"/>
            <a:ext cx="174000" cy="377700"/>
          </a:xfrm>
          <a:prstGeom prst="rect">
            <a:avLst/>
          </a:prstGeom>
          <a:solidFill>
            <a:srgbClr val="F4B400">
              <a:alpha val="43080"/>
            </a:srgbClr>
          </a:solidFill>
          <a:ln cap="flat" cmpd="sng" w="9525">
            <a:solidFill>
              <a:srgbClr val="F4B4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6" name="Shape 436"/>
          <p:cNvCxnSpPr>
            <a:stCxn id="435" idx="3"/>
            <a:endCxn id="437" idx="1"/>
          </p:cNvCxnSpPr>
          <p:nvPr/>
        </p:nvCxnSpPr>
        <p:spPr>
          <a:xfrm>
            <a:off x="6048350" y="3170218"/>
            <a:ext cx="439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37" name="Shape 437"/>
          <p:cNvSpPr/>
          <p:nvPr/>
        </p:nvSpPr>
        <p:spPr>
          <a:xfrm>
            <a:off x="6487650" y="2981368"/>
            <a:ext cx="174000" cy="377700"/>
          </a:xfrm>
          <a:prstGeom prst="rect">
            <a:avLst/>
          </a:prstGeom>
          <a:solidFill>
            <a:srgbClr val="F4B400">
              <a:alpha val="43080"/>
            </a:srgbClr>
          </a:solidFill>
          <a:ln cap="flat" cmpd="sng" w="9525">
            <a:solidFill>
              <a:srgbClr val="F4B4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8" name="Shape 438"/>
          <p:cNvCxnSpPr>
            <a:stCxn id="437" idx="3"/>
            <a:endCxn id="439" idx="1"/>
          </p:cNvCxnSpPr>
          <p:nvPr/>
        </p:nvCxnSpPr>
        <p:spPr>
          <a:xfrm>
            <a:off x="6661650" y="3170218"/>
            <a:ext cx="439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39" name="Shape 439"/>
          <p:cNvSpPr/>
          <p:nvPr/>
        </p:nvSpPr>
        <p:spPr>
          <a:xfrm>
            <a:off x="7100950" y="2981368"/>
            <a:ext cx="174000" cy="377700"/>
          </a:xfrm>
          <a:prstGeom prst="rect">
            <a:avLst/>
          </a:prstGeom>
          <a:solidFill>
            <a:srgbClr val="F4B400">
              <a:alpha val="43080"/>
            </a:srgbClr>
          </a:solidFill>
          <a:ln cap="flat" cmpd="sng" w="9525">
            <a:solidFill>
              <a:srgbClr val="F4B4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0" name="Shape 440"/>
          <p:cNvCxnSpPr>
            <a:stCxn id="439" idx="3"/>
            <a:endCxn id="441" idx="1"/>
          </p:cNvCxnSpPr>
          <p:nvPr/>
        </p:nvCxnSpPr>
        <p:spPr>
          <a:xfrm>
            <a:off x="7274950" y="3170218"/>
            <a:ext cx="4392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42" name="Shape 442"/>
          <p:cNvCxnSpPr>
            <a:stCxn id="435" idx="0"/>
          </p:cNvCxnSpPr>
          <p:nvPr/>
        </p:nvCxnSpPr>
        <p:spPr>
          <a:xfrm rot="10800000">
            <a:off x="5961350" y="2709268"/>
            <a:ext cx="0" cy="27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43" name="Shape 443"/>
          <p:cNvCxnSpPr>
            <a:stCxn id="437" idx="0"/>
          </p:cNvCxnSpPr>
          <p:nvPr/>
        </p:nvCxnSpPr>
        <p:spPr>
          <a:xfrm rot="10800000">
            <a:off x="6574650" y="2709268"/>
            <a:ext cx="0" cy="27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44" name="Shape 444"/>
          <p:cNvCxnSpPr>
            <a:stCxn id="439" idx="0"/>
          </p:cNvCxnSpPr>
          <p:nvPr/>
        </p:nvCxnSpPr>
        <p:spPr>
          <a:xfrm rot="10800000">
            <a:off x="7187950" y="2709268"/>
            <a:ext cx="0" cy="27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41" name="Shape 441"/>
          <p:cNvSpPr/>
          <p:nvPr/>
        </p:nvSpPr>
        <p:spPr>
          <a:xfrm>
            <a:off x="7714250" y="2981368"/>
            <a:ext cx="174000" cy="377700"/>
          </a:xfrm>
          <a:prstGeom prst="rect">
            <a:avLst/>
          </a:prstGeom>
          <a:solidFill>
            <a:srgbClr val="F4B400">
              <a:alpha val="43080"/>
            </a:srgbClr>
          </a:solidFill>
          <a:ln cap="flat" cmpd="sng" w="9525">
            <a:solidFill>
              <a:srgbClr val="F4B4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5" name="Shape 445"/>
          <p:cNvCxnSpPr>
            <a:stCxn id="441" idx="3"/>
            <a:endCxn id="446" idx="1"/>
          </p:cNvCxnSpPr>
          <p:nvPr/>
        </p:nvCxnSpPr>
        <p:spPr>
          <a:xfrm>
            <a:off x="7888250" y="3170218"/>
            <a:ext cx="234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47" name="Shape 447"/>
          <p:cNvCxnSpPr>
            <a:stCxn id="441" idx="0"/>
          </p:cNvCxnSpPr>
          <p:nvPr/>
        </p:nvCxnSpPr>
        <p:spPr>
          <a:xfrm rot="10800000">
            <a:off x="7801250" y="2709268"/>
            <a:ext cx="0" cy="272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48" name="Shape 448"/>
          <p:cNvSpPr/>
          <p:nvPr/>
        </p:nvSpPr>
        <p:spPr>
          <a:xfrm rot="-5400000">
            <a:off x="2385050" y="1855975"/>
            <a:ext cx="224100" cy="4392000"/>
          </a:xfrm>
          <a:prstGeom prst="leftBrace">
            <a:avLst>
              <a:gd fmla="val 43228" name="adj1"/>
              <a:gd fmla="val 50000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9" name="Shape 449"/>
          <p:cNvSpPr txBox="1"/>
          <p:nvPr>
            <p:ph idx="1" type="body"/>
          </p:nvPr>
        </p:nvSpPr>
        <p:spPr>
          <a:xfrm>
            <a:off x="1698500" y="4128575"/>
            <a:ext cx="1597200" cy="37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1400"/>
              <a:t>Source Text</a:t>
            </a:r>
          </a:p>
        </p:txBody>
      </p:sp>
      <p:sp>
        <p:nvSpPr>
          <p:cNvPr id="450" name="Shape 450"/>
          <p:cNvSpPr txBox="1"/>
          <p:nvPr>
            <p:ph idx="1" type="body"/>
          </p:nvPr>
        </p:nvSpPr>
        <p:spPr>
          <a:xfrm>
            <a:off x="232350" y="3554975"/>
            <a:ext cx="4920000" cy="37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800"/>
              <a:t>Germany</a:t>
            </a:r>
            <a:r>
              <a:rPr lang="en-GB" sz="800"/>
              <a:t>  emerge  victorious     in           2-0          win       against  Argentina     on      Saturday    </a:t>
            </a:r>
            <a:r>
              <a:rPr lang="en-GB" sz="1200"/>
              <a:t>...</a:t>
            </a:r>
          </a:p>
        </p:txBody>
      </p:sp>
      <p:sp>
        <p:nvSpPr>
          <p:cNvPr id="451" name="Shape 451"/>
          <p:cNvSpPr txBox="1"/>
          <p:nvPr>
            <p:ph idx="1" type="body"/>
          </p:nvPr>
        </p:nvSpPr>
        <p:spPr>
          <a:xfrm>
            <a:off x="5578400" y="2324062"/>
            <a:ext cx="765900" cy="37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000"/>
              <a:t>Germany</a:t>
            </a:r>
          </a:p>
        </p:txBody>
      </p:sp>
      <p:sp>
        <p:nvSpPr>
          <p:cNvPr id="452" name="Shape 452"/>
          <p:cNvSpPr txBox="1"/>
          <p:nvPr>
            <p:ph idx="1" type="body"/>
          </p:nvPr>
        </p:nvSpPr>
        <p:spPr>
          <a:xfrm>
            <a:off x="4483800" y="2946575"/>
            <a:ext cx="306900" cy="37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200"/>
              <a:t>...</a:t>
            </a:r>
          </a:p>
        </p:txBody>
      </p:sp>
      <p:cxnSp>
        <p:nvCxnSpPr>
          <p:cNvPr id="453" name="Shape 453"/>
          <p:cNvCxnSpPr>
            <a:endCxn id="435" idx="1"/>
          </p:cNvCxnSpPr>
          <p:nvPr/>
        </p:nvCxnSpPr>
        <p:spPr>
          <a:xfrm>
            <a:off x="4804250" y="3170218"/>
            <a:ext cx="1070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54" name="Shape 454"/>
          <p:cNvSpPr txBox="1"/>
          <p:nvPr>
            <p:ph idx="1" type="body"/>
          </p:nvPr>
        </p:nvSpPr>
        <p:spPr>
          <a:xfrm>
            <a:off x="8122550" y="2946575"/>
            <a:ext cx="306900" cy="37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200"/>
              <a:t>...</a:t>
            </a:r>
          </a:p>
        </p:txBody>
      </p:sp>
      <p:cxnSp>
        <p:nvCxnSpPr>
          <p:cNvPr id="455" name="Shape 455"/>
          <p:cNvCxnSpPr>
            <a:stCxn id="414" idx="0"/>
            <a:endCxn id="451" idx="0"/>
          </p:cNvCxnSpPr>
          <p:nvPr/>
        </p:nvCxnSpPr>
        <p:spPr>
          <a:xfrm rot="-5400000">
            <a:off x="2923000" y="-56881"/>
            <a:ext cx="657300" cy="5419200"/>
          </a:xfrm>
          <a:prstGeom prst="bentConnector3">
            <a:avLst>
              <a:gd fmla="val 226688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lg" w="lg" type="stealth"/>
            <a:tailEnd len="lg" w="lg" type="none"/>
          </a:ln>
        </p:spPr>
      </p:cxnSp>
      <p:cxnSp>
        <p:nvCxnSpPr>
          <p:cNvPr id="456" name="Shape 456"/>
          <p:cNvCxnSpPr>
            <a:stCxn id="429" idx="0"/>
            <a:endCxn id="457" idx="0"/>
          </p:cNvCxnSpPr>
          <p:nvPr/>
        </p:nvCxnSpPr>
        <p:spPr>
          <a:xfrm rot="-5400000">
            <a:off x="4965400" y="758818"/>
            <a:ext cx="657300" cy="3787800"/>
          </a:xfrm>
          <a:prstGeom prst="bentConnector3">
            <a:avLst>
              <a:gd fmla="val 169552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lg" w="lg" type="stealth"/>
            <a:tailEnd len="lg" w="lg" type="none"/>
          </a:ln>
        </p:spPr>
      </p:cxnSp>
      <p:cxnSp>
        <p:nvCxnSpPr>
          <p:cNvPr id="458" name="Shape 458"/>
          <p:cNvCxnSpPr>
            <a:stCxn id="423" idx="0"/>
            <a:endCxn id="459" idx="0"/>
          </p:cNvCxnSpPr>
          <p:nvPr/>
        </p:nvCxnSpPr>
        <p:spPr>
          <a:xfrm rot="-5400000">
            <a:off x="4667500" y="-168181"/>
            <a:ext cx="657300" cy="5641800"/>
          </a:xfrm>
          <a:prstGeom prst="bentConnector3">
            <a:avLst>
              <a:gd fmla="val 136229" name="adj1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lg" w="lg" type="stealth"/>
            <a:tailEnd len="lg" w="lg" type="none"/>
          </a:ln>
        </p:spPr>
      </p:cxnSp>
      <p:sp>
        <p:nvSpPr>
          <p:cNvPr id="460" name="Shape 460"/>
          <p:cNvSpPr txBox="1"/>
          <p:nvPr>
            <p:ph idx="1" type="body"/>
          </p:nvPr>
        </p:nvSpPr>
        <p:spPr>
          <a:xfrm>
            <a:off x="6352208" y="2324062"/>
            <a:ext cx="444900" cy="37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000"/>
              <a:t>beat</a:t>
            </a:r>
          </a:p>
        </p:txBody>
      </p:sp>
      <p:sp>
        <p:nvSpPr>
          <p:cNvPr id="457" name="Shape 457"/>
          <p:cNvSpPr txBox="1"/>
          <p:nvPr>
            <p:ph idx="1" type="body"/>
          </p:nvPr>
        </p:nvSpPr>
        <p:spPr>
          <a:xfrm>
            <a:off x="6804991" y="2324062"/>
            <a:ext cx="765900" cy="37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000"/>
              <a:t>Argentina</a:t>
            </a:r>
          </a:p>
        </p:txBody>
      </p:sp>
      <p:sp>
        <p:nvSpPr>
          <p:cNvPr id="459" name="Shape 459"/>
          <p:cNvSpPr txBox="1"/>
          <p:nvPr>
            <p:ph idx="1" type="body"/>
          </p:nvPr>
        </p:nvSpPr>
        <p:spPr>
          <a:xfrm>
            <a:off x="7594650" y="2324062"/>
            <a:ext cx="444900" cy="37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000"/>
              <a:t>2-0</a:t>
            </a:r>
          </a:p>
        </p:txBody>
      </p:sp>
      <p:cxnSp>
        <p:nvCxnSpPr>
          <p:cNvPr id="461" name="Shape 461"/>
          <p:cNvCxnSpPr>
            <a:stCxn id="462" idx="2"/>
            <a:endCxn id="460" idx="0"/>
          </p:cNvCxnSpPr>
          <p:nvPr/>
        </p:nvCxnSpPr>
        <p:spPr>
          <a:xfrm>
            <a:off x="6574650" y="1452525"/>
            <a:ext cx="0" cy="8715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lg" w="lg" type="triangle"/>
            <a:tailEnd len="lg" w="lg" type="none"/>
          </a:ln>
        </p:spPr>
      </p:cxnSp>
      <p:sp>
        <p:nvSpPr>
          <p:cNvPr id="463" name="Shape 463"/>
          <p:cNvSpPr txBox="1"/>
          <p:nvPr>
            <p:ph idx="1" type="body"/>
          </p:nvPr>
        </p:nvSpPr>
        <p:spPr>
          <a:xfrm>
            <a:off x="2670550" y="1134625"/>
            <a:ext cx="951600" cy="37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</a:rPr>
              <a:t>point!</a:t>
            </a:r>
          </a:p>
        </p:txBody>
      </p:sp>
      <p:sp>
        <p:nvSpPr>
          <p:cNvPr id="464" name="Shape 464"/>
          <p:cNvSpPr txBox="1"/>
          <p:nvPr>
            <p:ph idx="1" type="body"/>
          </p:nvPr>
        </p:nvSpPr>
        <p:spPr>
          <a:xfrm>
            <a:off x="2311900" y="1743887"/>
            <a:ext cx="951600" cy="37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</a:rPr>
              <a:t>point!</a:t>
            </a:r>
          </a:p>
        </p:txBody>
      </p:sp>
      <p:sp>
        <p:nvSpPr>
          <p:cNvPr id="465" name="Shape 465"/>
          <p:cNvSpPr txBox="1"/>
          <p:nvPr>
            <p:ph idx="1" type="body"/>
          </p:nvPr>
        </p:nvSpPr>
        <p:spPr>
          <a:xfrm>
            <a:off x="4254325" y="1533287"/>
            <a:ext cx="951600" cy="37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</a:rPr>
              <a:t>point!</a:t>
            </a:r>
          </a:p>
        </p:txBody>
      </p:sp>
      <p:sp>
        <p:nvSpPr>
          <p:cNvPr id="462" name="Shape 462"/>
          <p:cNvSpPr txBox="1"/>
          <p:nvPr>
            <p:ph idx="1" type="body"/>
          </p:nvPr>
        </p:nvSpPr>
        <p:spPr>
          <a:xfrm>
            <a:off x="6098850" y="1074825"/>
            <a:ext cx="951600" cy="37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1200">
                <a:solidFill>
                  <a:schemeClr val="accent2"/>
                </a:solidFill>
              </a:rPr>
              <a:t>generate!</a:t>
            </a:r>
          </a:p>
        </p:txBody>
      </p:sp>
      <p:sp>
        <p:nvSpPr>
          <p:cNvPr id="466" name="Shape 466"/>
          <p:cNvSpPr txBox="1"/>
          <p:nvPr>
            <p:ph idx="1" type="body"/>
          </p:nvPr>
        </p:nvSpPr>
        <p:spPr>
          <a:xfrm>
            <a:off x="8031600" y="2278075"/>
            <a:ext cx="306900" cy="37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GB" sz="1200"/>
              <a:t>...</a:t>
            </a:r>
          </a:p>
        </p:txBody>
      </p:sp>
      <p:sp>
        <p:nvSpPr>
          <p:cNvPr id="467" name="Shape 467"/>
          <p:cNvSpPr/>
          <p:nvPr/>
        </p:nvSpPr>
        <p:spPr>
          <a:xfrm>
            <a:off x="301100" y="3685875"/>
            <a:ext cx="465600" cy="157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8" name="Shape 468"/>
          <p:cNvSpPr/>
          <p:nvPr/>
        </p:nvSpPr>
        <p:spPr>
          <a:xfrm>
            <a:off x="2064250" y="3685875"/>
            <a:ext cx="222000" cy="157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9" name="Shape 469"/>
          <p:cNvSpPr/>
          <p:nvPr/>
        </p:nvSpPr>
        <p:spPr>
          <a:xfrm>
            <a:off x="3177050" y="3685875"/>
            <a:ext cx="499200" cy="157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0" name="Shape 470"/>
          <p:cNvSpPr txBox="1"/>
          <p:nvPr>
            <p:ph idx="1" type="body"/>
          </p:nvPr>
        </p:nvSpPr>
        <p:spPr>
          <a:xfrm>
            <a:off x="6451475" y="3690975"/>
            <a:ext cx="2265900" cy="1332900"/>
          </a:xfrm>
          <a:prstGeom prst="rect">
            <a:avLst/>
          </a:prstGeom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GB" sz="1400"/>
              <a:t>Best of both worlds:</a:t>
            </a:r>
            <a:br>
              <a:rPr lang="en-GB" sz="1400"/>
            </a:br>
            <a:r>
              <a:rPr lang="en-GB" sz="1400">
                <a:solidFill>
                  <a:schemeClr val="dk1"/>
                </a:solidFill>
              </a:rPr>
              <a:t>extraction</a:t>
            </a:r>
            <a:r>
              <a:rPr lang="en-GB" sz="1400"/>
              <a:t> + </a:t>
            </a:r>
            <a:r>
              <a:rPr lang="en-GB" sz="1400">
                <a:solidFill>
                  <a:schemeClr val="accent2"/>
                </a:solidFill>
              </a:rPr>
              <a:t>abstraction</a:t>
            </a:r>
          </a:p>
        </p:txBody>
      </p:sp>
      <p:cxnSp>
        <p:nvCxnSpPr>
          <p:cNvPr id="471" name="Shape 471"/>
          <p:cNvCxnSpPr/>
          <p:nvPr/>
        </p:nvCxnSpPr>
        <p:spPr>
          <a:xfrm rot="10800000">
            <a:off x="632200" y="3211412"/>
            <a:ext cx="2280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72" name="Shape 472"/>
          <p:cNvCxnSpPr/>
          <p:nvPr/>
        </p:nvCxnSpPr>
        <p:spPr>
          <a:xfrm>
            <a:off x="1037350" y="3129030"/>
            <a:ext cx="234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73" name="Shape 473"/>
          <p:cNvCxnSpPr/>
          <p:nvPr/>
        </p:nvCxnSpPr>
        <p:spPr>
          <a:xfrm rot="10800000">
            <a:off x="1040500" y="3211412"/>
            <a:ext cx="2280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74" name="Shape 474"/>
          <p:cNvCxnSpPr/>
          <p:nvPr/>
        </p:nvCxnSpPr>
        <p:spPr>
          <a:xfrm>
            <a:off x="1445650" y="3129030"/>
            <a:ext cx="234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75" name="Shape 475"/>
          <p:cNvCxnSpPr/>
          <p:nvPr/>
        </p:nvCxnSpPr>
        <p:spPr>
          <a:xfrm rot="10800000">
            <a:off x="1448800" y="3211412"/>
            <a:ext cx="2280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76" name="Shape 476"/>
          <p:cNvCxnSpPr/>
          <p:nvPr/>
        </p:nvCxnSpPr>
        <p:spPr>
          <a:xfrm>
            <a:off x="1853950" y="3129030"/>
            <a:ext cx="234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77" name="Shape 477"/>
          <p:cNvCxnSpPr/>
          <p:nvPr/>
        </p:nvCxnSpPr>
        <p:spPr>
          <a:xfrm rot="10800000">
            <a:off x="1857100" y="3211412"/>
            <a:ext cx="2280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78" name="Shape 478"/>
          <p:cNvCxnSpPr/>
          <p:nvPr/>
        </p:nvCxnSpPr>
        <p:spPr>
          <a:xfrm>
            <a:off x="2262250" y="3129030"/>
            <a:ext cx="234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79" name="Shape 479"/>
          <p:cNvCxnSpPr/>
          <p:nvPr/>
        </p:nvCxnSpPr>
        <p:spPr>
          <a:xfrm rot="10800000">
            <a:off x="2265400" y="3211412"/>
            <a:ext cx="2280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80" name="Shape 480"/>
          <p:cNvCxnSpPr/>
          <p:nvPr/>
        </p:nvCxnSpPr>
        <p:spPr>
          <a:xfrm>
            <a:off x="2670550" y="3129030"/>
            <a:ext cx="234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81" name="Shape 481"/>
          <p:cNvCxnSpPr/>
          <p:nvPr/>
        </p:nvCxnSpPr>
        <p:spPr>
          <a:xfrm rot="10800000">
            <a:off x="2673700" y="3211412"/>
            <a:ext cx="2280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82" name="Shape 482"/>
          <p:cNvCxnSpPr/>
          <p:nvPr/>
        </p:nvCxnSpPr>
        <p:spPr>
          <a:xfrm>
            <a:off x="3078850" y="3129030"/>
            <a:ext cx="234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83" name="Shape 483"/>
          <p:cNvCxnSpPr/>
          <p:nvPr/>
        </p:nvCxnSpPr>
        <p:spPr>
          <a:xfrm rot="10800000">
            <a:off x="3082000" y="3211412"/>
            <a:ext cx="2280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84" name="Shape 484"/>
          <p:cNvCxnSpPr/>
          <p:nvPr/>
        </p:nvCxnSpPr>
        <p:spPr>
          <a:xfrm>
            <a:off x="3487150" y="3129030"/>
            <a:ext cx="234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85" name="Shape 485"/>
          <p:cNvCxnSpPr/>
          <p:nvPr/>
        </p:nvCxnSpPr>
        <p:spPr>
          <a:xfrm rot="10800000">
            <a:off x="3490300" y="3211412"/>
            <a:ext cx="2280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86" name="Shape 486"/>
          <p:cNvCxnSpPr/>
          <p:nvPr/>
        </p:nvCxnSpPr>
        <p:spPr>
          <a:xfrm>
            <a:off x="3895450" y="3129030"/>
            <a:ext cx="234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87" name="Shape 487"/>
          <p:cNvCxnSpPr/>
          <p:nvPr/>
        </p:nvCxnSpPr>
        <p:spPr>
          <a:xfrm rot="10800000">
            <a:off x="3898600" y="3211412"/>
            <a:ext cx="2280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pic>
        <p:nvPicPr>
          <p:cNvPr id="488" name="Shape 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5825" y="4301324"/>
            <a:ext cx="1597200" cy="668863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Shape 489"/>
          <p:cNvSpPr txBox="1"/>
          <p:nvPr>
            <p:ph idx="1" type="body"/>
          </p:nvPr>
        </p:nvSpPr>
        <p:spPr>
          <a:xfrm>
            <a:off x="0" y="4702175"/>
            <a:ext cx="5961300" cy="439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i="1" lang="en-GB" sz="900"/>
              <a:t>[1] </a:t>
            </a:r>
            <a:r>
              <a:rPr b="1" i="1" lang="en-GB" sz="900"/>
              <a:t>Incorporating copying mechanism in sequence-to-sequence learning.</a:t>
            </a:r>
            <a:r>
              <a:rPr i="1" lang="en-GB" sz="900"/>
              <a:t> Gu et al., 2016.</a:t>
            </a:r>
            <a:br>
              <a:rPr i="1" lang="en-GB" sz="900"/>
            </a:br>
            <a:r>
              <a:rPr i="1" lang="en-GB" sz="900"/>
              <a:t>[2] </a:t>
            </a:r>
            <a:r>
              <a:rPr b="1" i="1" lang="en-GB" sz="900"/>
              <a:t>Language as a latent variable: Discrete generative models for sentence compression.</a:t>
            </a:r>
            <a:r>
              <a:rPr i="1" lang="en-GB" sz="900"/>
              <a:t> Miao and Blunsom, 2016.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Shape 494"/>
          <p:cNvSpPr/>
          <p:nvPr/>
        </p:nvSpPr>
        <p:spPr>
          <a:xfrm>
            <a:off x="988450" y="3876793"/>
            <a:ext cx="174000" cy="377700"/>
          </a:xfrm>
          <a:prstGeom prst="rect">
            <a:avLst/>
          </a:prstGeom>
          <a:solidFill>
            <a:srgbClr val="DB4437">
              <a:alpha val="67690"/>
            </a:srgbClr>
          </a:solidFill>
          <a:ln cap="flat" cmpd="sng" w="9525">
            <a:solidFill>
              <a:srgbClr val="DB44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95" name="Shape 495"/>
          <p:cNvCxnSpPr/>
          <p:nvPr/>
        </p:nvCxnSpPr>
        <p:spPr>
          <a:xfrm>
            <a:off x="1162450" y="4026693"/>
            <a:ext cx="2343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96" name="Shape 496"/>
          <p:cNvCxnSpPr>
            <a:endCxn id="494" idx="2"/>
          </p:cNvCxnSpPr>
          <p:nvPr/>
        </p:nvCxnSpPr>
        <p:spPr>
          <a:xfrm rot="10800000">
            <a:off x="1075450" y="4254493"/>
            <a:ext cx="0" cy="27210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97" name="Shape 497"/>
          <p:cNvSpPr/>
          <p:nvPr/>
        </p:nvSpPr>
        <p:spPr>
          <a:xfrm>
            <a:off x="1396750" y="3876793"/>
            <a:ext cx="174000" cy="377700"/>
          </a:xfrm>
          <a:prstGeom prst="rect">
            <a:avLst/>
          </a:prstGeom>
          <a:solidFill>
            <a:srgbClr val="DB4437">
              <a:alpha val="67690"/>
            </a:srgbClr>
          </a:solidFill>
          <a:ln cap="flat" cmpd="sng" w="9525">
            <a:solidFill>
              <a:srgbClr val="DB44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98" name="Shape 498"/>
          <p:cNvCxnSpPr>
            <a:endCxn id="497" idx="2"/>
          </p:cNvCxnSpPr>
          <p:nvPr/>
        </p:nvCxnSpPr>
        <p:spPr>
          <a:xfrm rot="10800000">
            <a:off x="1483750" y="4254493"/>
            <a:ext cx="0" cy="27210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99" name="Shape 499"/>
          <p:cNvSpPr/>
          <p:nvPr/>
        </p:nvSpPr>
        <p:spPr>
          <a:xfrm>
            <a:off x="1805050" y="3876793"/>
            <a:ext cx="174000" cy="377700"/>
          </a:xfrm>
          <a:prstGeom prst="rect">
            <a:avLst/>
          </a:prstGeom>
          <a:solidFill>
            <a:srgbClr val="DB4437">
              <a:alpha val="67690"/>
            </a:srgbClr>
          </a:solidFill>
          <a:ln cap="flat" cmpd="sng" w="9525">
            <a:solidFill>
              <a:srgbClr val="DB44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00" name="Shape 500"/>
          <p:cNvCxnSpPr>
            <a:endCxn id="499" idx="2"/>
          </p:cNvCxnSpPr>
          <p:nvPr/>
        </p:nvCxnSpPr>
        <p:spPr>
          <a:xfrm rot="10800000">
            <a:off x="1892050" y="4254493"/>
            <a:ext cx="0" cy="27210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501" name="Shape 501"/>
          <p:cNvSpPr/>
          <p:nvPr/>
        </p:nvSpPr>
        <p:spPr>
          <a:xfrm>
            <a:off x="2213350" y="3876793"/>
            <a:ext cx="174000" cy="377700"/>
          </a:xfrm>
          <a:prstGeom prst="rect">
            <a:avLst/>
          </a:prstGeom>
          <a:solidFill>
            <a:srgbClr val="DB4437">
              <a:alpha val="67690"/>
            </a:srgbClr>
          </a:solidFill>
          <a:ln cap="flat" cmpd="sng" w="9525">
            <a:solidFill>
              <a:srgbClr val="DB44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02" name="Shape 502"/>
          <p:cNvCxnSpPr>
            <a:endCxn id="501" idx="2"/>
          </p:cNvCxnSpPr>
          <p:nvPr/>
        </p:nvCxnSpPr>
        <p:spPr>
          <a:xfrm rot="10800000">
            <a:off x="2300350" y="4254493"/>
            <a:ext cx="0" cy="27210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503" name="Shape 503"/>
          <p:cNvSpPr/>
          <p:nvPr/>
        </p:nvSpPr>
        <p:spPr>
          <a:xfrm>
            <a:off x="2621650" y="3876793"/>
            <a:ext cx="174000" cy="377700"/>
          </a:xfrm>
          <a:prstGeom prst="rect">
            <a:avLst/>
          </a:prstGeom>
          <a:solidFill>
            <a:srgbClr val="DB4437">
              <a:alpha val="67690"/>
            </a:srgbClr>
          </a:solidFill>
          <a:ln cap="flat" cmpd="sng" w="9525">
            <a:solidFill>
              <a:srgbClr val="DB44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04" name="Shape 504"/>
          <p:cNvCxnSpPr>
            <a:endCxn id="503" idx="2"/>
          </p:cNvCxnSpPr>
          <p:nvPr/>
        </p:nvCxnSpPr>
        <p:spPr>
          <a:xfrm rot="10800000">
            <a:off x="2708650" y="4254493"/>
            <a:ext cx="0" cy="27210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505" name="Shape 505"/>
          <p:cNvSpPr/>
          <p:nvPr/>
        </p:nvSpPr>
        <p:spPr>
          <a:xfrm>
            <a:off x="3029950" y="3876793"/>
            <a:ext cx="174000" cy="377700"/>
          </a:xfrm>
          <a:prstGeom prst="rect">
            <a:avLst/>
          </a:prstGeom>
          <a:solidFill>
            <a:srgbClr val="DB4437">
              <a:alpha val="67690"/>
            </a:srgbClr>
          </a:solidFill>
          <a:ln cap="flat" cmpd="sng" w="9525">
            <a:solidFill>
              <a:srgbClr val="DB44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06" name="Shape 506"/>
          <p:cNvCxnSpPr>
            <a:endCxn id="505" idx="2"/>
          </p:cNvCxnSpPr>
          <p:nvPr/>
        </p:nvCxnSpPr>
        <p:spPr>
          <a:xfrm rot="10800000">
            <a:off x="3116950" y="4254493"/>
            <a:ext cx="0" cy="27210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507" name="Shape 507"/>
          <p:cNvSpPr/>
          <p:nvPr/>
        </p:nvSpPr>
        <p:spPr>
          <a:xfrm>
            <a:off x="3438250" y="3876793"/>
            <a:ext cx="174000" cy="377700"/>
          </a:xfrm>
          <a:prstGeom prst="rect">
            <a:avLst/>
          </a:prstGeom>
          <a:solidFill>
            <a:srgbClr val="DB4437">
              <a:alpha val="67690"/>
            </a:srgbClr>
          </a:solidFill>
          <a:ln cap="flat" cmpd="sng" w="9525">
            <a:solidFill>
              <a:srgbClr val="DB44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08" name="Shape 508"/>
          <p:cNvCxnSpPr>
            <a:endCxn id="507" idx="2"/>
          </p:cNvCxnSpPr>
          <p:nvPr/>
        </p:nvCxnSpPr>
        <p:spPr>
          <a:xfrm rot="10800000">
            <a:off x="3525250" y="4254493"/>
            <a:ext cx="0" cy="27210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509" name="Shape 509"/>
          <p:cNvSpPr/>
          <p:nvPr/>
        </p:nvSpPr>
        <p:spPr>
          <a:xfrm>
            <a:off x="3846550" y="3876793"/>
            <a:ext cx="174000" cy="377700"/>
          </a:xfrm>
          <a:prstGeom prst="rect">
            <a:avLst/>
          </a:prstGeom>
          <a:solidFill>
            <a:srgbClr val="DB4437">
              <a:alpha val="67690"/>
            </a:srgbClr>
          </a:solidFill>
          <a:ln cap="flat" cmpd="sng" w="9525">
            <a:solidFill>
              <a:srgbClr val="DB44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10" name="Shape 510"/>
          <p:cNvCxnSpPr>
            <a:endCxn id="509" idx="2"/>
          </p:cNvCxnSpPr>
          <p:nvPr/>
        </p:nvCxnSpPr>
        <p:spPr>
          <a:xfrm rot="10800000">
            <a:off x="3933550" y="4254493"/>
            <a:ext cx="0" cy="27210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511" name="Shape 511"/>
          <p:cNvSpPr/>
          <p:nvPr/>
        </p:nvSpPr>
        <p:spPr>
          <a:xfrm>
            <a:off x="4254850" y="3876793"/>
            <a:ext cx="174000" cy="377700"/>
          </a:xfrm>
          <a:prstGeom prst="rect">
            <a:avLst/>
          </a:prstGeom>
          <a:solidFill>
            <a:srgbClr val="DB4437">
              <a:alpha val="67690"/>
            </a:srgbClr>
          </a:solidFill>
          <a:ln cap="flat" cmpd="sng" w="9525">
            <a:solidFill>
              <a:srgbClr val="DB44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12" name="Shape 512"/>
          <p:cNvCxnSpPr>
            <a:endCxn id="511" idx="2"/>
          </p:cNvCxnSpPr>
          <p:nvPr/>
        </p:nvCxnSpPr>
        <p:spPr>
          <a:xfrm rot="10800000">
            <a:off x="4341850" y="4254493"/>
            <a:ext cx="0" cy="27210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513" name="Shape 513"/>
          <p:cNvSpPr/>
          <p:nvPr/>
        </p:nvSpPr>
        <p:spPr>
          <a:xfrm>
            <a:off x="4663150" y="3876793"/>
            <a:ext cx="174000" cy="377700"/>
          </a:xfrm>
          <a:prstGeom prst="rect">
            <a:avLst/>
          </a:prstGeom>
          <a:solidFill>
            <a:srgbClr val="DB4437">
              <a:alpha val="67690"/>
            </a:srgbClr>
          </a:solidFill>
          <a:ln cap="flat" cmpd="sng" w="9525">
            <a:solidFill>
              <a:srgbClr val="DB44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14" name="Shape 514"/>
          <p:cNvCxnSpPr>
            <a:endCxn id="513" idx="2"/>
          </p:cNvCxnSpPr>
          <p:nvPr/>
        </p:nvCxnSpPr>
        <p:spPr>
          <a:xfrm rot="10800000">
            <a:off x="4750150" y="4254493"/>
            <a:ext cx="0" cy="27210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515" name="Shape 515"/>
          <p:cNvSpPr/>
          <p:nvPr/>
        </p:nvSpPr>
        <p:spPr>
          <a:xfrm>
            <a:off x="6407750" y="3876793"/>
            <a:ext cx="174000" cy="377700"/>
          </a:xfrm>
          <a:prstGeom prst="rect">
            <a:avLst/>
          </a:prstGeom>
          <a:solidFill>
            <a:srgbClr val="F4B400">
              <a:alpha val="43080"/>
            </a:srgbClr>
          </a:solidFill>
          <a:ln cap="flat" cmpd="sng" w="9525">
            <a:solidFill>
              <a:srgbClr val="F4B4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6" name="Shape 516"/>
          <p:cNvSpPr txBox="1"/>
          <p:nvPr/>
        </p:nvSpPr>
        <p:spPr>
          <a:xfrm>
            <a:off x="2383700" y="4813800"/>
            <a:ext cx="12936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Source Text</a:t>
            </a:r>
          </a:p>
        </p:txBody>
      </p:sp>
      <p:sp>
        <p:nvSpPr>
          <p:cNvPr id="517" name="Shape 517"/>
          <p:cNvSpPr txBox="1"/>
          <p:nvPr/>
        </p:nvSpPr>
        <p:spPr>
          <a:xfrm>
            <a:off x="765750" y="4450400"/>
            <a:ext cx="49200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Germany  emerge  victorious     in           2-0          win       against  Argentina    on       Saturday    </a:t>
            </a:r>
            <a:r>
              <a:rPr lang="en-GB" sz="12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...</a:t>
            </a:r>
          </a:p>
        </p:txBody>
      </p:sp>
      <p:sp>
        <p:nvSpPr>
          <p:cNvPr id="518" name="Shape 518"/>
          <p:cNvSpPr txBox="1"/>
          <p:nvPr/>
        </p:nvSpPr>
        <p:spPr>
          <a:xfrm>
            <a:off x="5017200" y="3842000"/>
            <a:ext cx="3069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...</a:t>
            </a:r>
          </a:p>
        </p:txBody>
      </p:sp>
      <p:cxnSp>
        <p:nvCxnSpPr>
          <p:cNvPr id="519" name="Shape 519"/>
          <p:cNvCxnSpPr>
            <a:endCxn id="515" idx="1"/>
          </p:cNvCxnSpPr>
          <p:nvPr/>
        </p:nvCxnSpPr>
        <p:spPr>
          <a:xfrm>
            <a:off x="5337650" y="4065643"/>
            <a:ext cx="10701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520" name="Shape 520"/>
          <p:cNvSpPr/>
          <p:nvPr/>
        </p:nvSpPr>
        <p:spPr>
          <a:xfrm rot="-5400000">
            <a:off x="2918450" y="2604025"/>
            <a:ext cx="224100" cy="4392000"/>
          </a:xfrm>
          <a:prstGeom prst="leftBrace">
            <a:avLst>
              <a:gd fmla="val 43228" name="adj1"/>
              <a:gd fmla="val 50000" name="adj2"/>
            </a:avLst>
          </a:prstGeom>
          <a:noFill/>
          <a:ln cap="flat" cmpd="sng" w="9525">
            <a:solidFill>
              <a:srgbClr val="737373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1" name="Shape 521"/>
          <p:cNvSpPr txBox="1"/>
          <p:nvPr/>
        </p:nvSpPr>
        <p:spPr>
          <a:xfrm>
            <a:off x="6137000" y="4457650"/>
            <a:ext cx="7110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&lt;START&gt;</a:t>
            </a:r>
          </a:p>
        </p:txBody>
      </p:sp>
      <p:cxnSp>
        <p:nvCxnSpPr>
          <p:cNvPr id="522" name="Shape 522"/>
          <p:cNvCxnSpPr/>
          <p:nvPr/>
        </p:nvCxnSpPr>
        <p:spPr>
          <a:xfrm rot="10800000">
            <a:off x="6492500" y="4256468"/>
            <a:ext cx="0" cy="27210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523" name="Shape 523"/>
          <p:cNvCxnSpPr>
            <a:stCxn id="515" idx="3"/>
            <a:endCxn id="524" idx="1"/>
          </p:cNvCxnSpPr>
          <p:nvPr/>
        </p:nvCxnSpPr>
        <p:spPr>
          <a:xfrm>
            <a:off x="6581750" y="4065643"/>
            <a:ext cx="3717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524" name="Shape 524"/>
          <p:cNvSpPr/>
          <p:nvPr/>
        </p:nvSpPr>
        <p:spPr>
          <a:xfrm>
            <a:off x="6953450" y="3876793"/>
            <a:ext cx="174000" cy="377700"/>
          </a:xfrm>
          <a:prstGeom prst="rect">
            <a:avLst/>
          </a:prstGeom>
          <a:solidFill>
            <a:srgbClr val="F4B400">
              <a:alpha val="43080"/>
            </a:srgbClr>
          </a:solidFill>
          <a:ln cap="flat" cmpd="sng" w="9525">
            <a:solidFill>
              <a:srgbClr val="F4B4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5" name="Shape 525"/>
          <p:cNvSpPr txBox="1"/>
          <p:nvPr/>
        </p:nvSpPr>
        <p:spPr>
          <a:xfrm>
            <a:off x="6684950" y="4457650"/>
            <a:ext cx="7110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Germany</a:t>
            </a:r>
          </a:p>
        </p:txBody>
      </p:sp>
      <p:cxnSp>
        <p:nvCxnSpPr>
          <p:cNvPr id="526" name="Shape 526"/>
          <p:cNvCxnSpPr/>
          <p:nvPr/>
        </p:nvCxnSpPr>
        <p:spPr>
          <a:xfrm rot="10800000">
            <a:off x="7040450" y="4254493"/>
            <a:ext cx="0" cy="27210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grpSp>
        <p:nvGrpSpPr>
          <p:cNvPr id="527" name="Shape 527"/>
          <p:cNvGrpSpPr/>
          <p:nvPr/>
        </p:nvGrpSpPr>
        <p:grpSpPr>
          <a:xfrm>
            <a:off x="2981650" y="1374525"/>
            <a:ext cx="5533525" cy="2503750"/>
            <a:chOff x="2981650" y="1374525"/>
            <a:chExt cx="5533525" cy="2503750"/>
          </a:xfrm>
        </p:grpSpPr>
        <p:sp>
          <p:nvSpPr>
            <p:cNvPr id="528" name="Shape 528"/>
            <p:cNvSpPr/>
            <p:nvPr/>
          </p:nvSpPr>
          <p:spPr>
            <a:xfrm rot="10800000">
              <a:off x="7798900" y="2029423"/>
              <a:ext cx="174000" cy="622500"/>
            </a:xfrm>
            <a:prstGeom prst="leftBrace">
              <a:avLst>
                <a:gd fmla="val 43228" name="adj1"/>
                <a:gd fmla="val 50000" name="adj2"/>
              </a:avLst>
            </a:prstGeom>
            <a:noFill/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29" name="Shape 529"/>
            <p:cNvSpPr txBox="1"/>
            <p:nvPr/>
          </p:nvSpPr>
          <p:spPr>
            <a:xfrm rot="5400000">
              <a:off x="7233125" y="2024775"/>
              <a:ext cx="1932300" cy="63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200">
                  <a:solidFill>
                    <a:srgbClr val="0F9D58"/>
                  </a:solidFill>
                  <a:latin typeface="Roboto"/>
                  <a:ea typeface="Roboto"/>
                  <a:cs typeface="Roboto"/>
                  <a:sym typeface="Roboto"/>
                </a:rPr>
                <a:t>Vocabulary </a:t>
              </a:r>
              <a:br>
                <a:rPr lang="en-GB" sz="1200">
                  <a:solidFill>
                    <a:srgbClr val="0F9D58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-GB" sz="1200">
                  <a:solidFill>
                    <a:srgbClr val="0F9D58"/>
                  </a:solidFill>
                  <a:latin typeface="Roboto"/>
                  <a:ea typeface="Roboto"/>
                  <a:cs typeface="Roboto"/>
                  <a:sym typeface="Roboto"/>
                </a:rPr>
                <a:t>Distribution</a:t>
              </a:r>
            </a:p>
          </p:txBody>
        </p:sp>
        <p:cxnSp>
          <p:nvCxnSpPr>
            <p:cNvPr id="530" name="Shape 530"/>
            <p:cNvCxnSpPr/>
            <p:nvPr/>
          </p:nvCxnSpPr>
          <p:spPr>
            <a:xfrm>
              <a:off x="2981650" y="2512643"/>
              <a:ext cx="3024300" cy="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531" name="Shape 531"/>
            <p:cNvCxnSpPr/>
            <p:nvPr/>
          </p:nvCxnSpPr>
          <p:spPr>
            <a:xfrm rot="10800000">
              <a:off x="7626400" y="2651575"/>
              <a:ext cx="0" cy="12267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532" name="Shape 532"/>
            <p:cNvCxnSpPr/>
            <p:nvPr/>
          </p:nvCxnSpPr>
          <p:spPr>
            <a:xfrm>
              <a:off x="6089987" y="2514425"/>
              <a:ext cx="1684200" cy="0"/>
            </a:xfrm>
            <a:prstGeom prst="straightConnector1">
              <a:avLst/>
            </a:prstGeom>
            <a:noFill/>
            <a:ln cap="flat" cmpd="sng" w="9525">
              <a:solidFill>
                <a:srgbClr val="0F9D58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533" name="Shape 533"/>
            <p:cNvSpPr/>
            <p:nvPr/>
          </p:nvSpPr>
          <p:spPr>
            <a:xfrm>
              <a:off x="6779837" y="2417651"/>
              <a:ext cx="76500" cy="969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6856337" y="2467588"/>
              <a:ext cx="76500" cy="468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5" name="Shape 535"/>
            <p:cNvSpPr/>
            <p:nvPr/>
          </p:nvSpPr>
          <p:spPr>
            <a:xfrm>
              <a:off x="6932837" y="2423278"/>
              <a:ext cx="76500" cy="912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6" name="Shape 536"/>
            <p:cNvSpPr/>
            <p:nvPr/>
          </p:nvSpPr>
          <p:spPr>
            <a:xfrm>
              <a:off x="7009337" y="2436664"/>
              <a:ext cx="76500" cy="777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7" name="Shape 537"/>
            <p:cNvSpPr/>
            <p:nvPr/>
          </p:nvSpPr>
          <p:spPr>
            <a:xfrm>
              <a:off x="7085837" y="2312791"/>
              <a:ext cx="76500" cy="2016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7162337" y="2379515"/>
              <a:ext cx="76500" cy="1350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9" name="Shape 539"/>
            <p:cNvSpPr/>
            <p:nvPr/>
          </p:nvSpPr>
          <p:spPr>
            <a:xfrm>
              <a:off x="7238837" y="2470602"/>
              <a:ext cx="76500" cy="438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0" name="Shape 540"/>
            <p:cNvSpPr/>
            <p:nvPr/>
          </p:nvSpPr>
          <p:spPr>
            <a:xfrm>
              <a:off x="7544850" y="2492916"/>
              <a:ext cx="76500" cy="216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7315337" y="2312791"/>
              <a:ext cx="76500" cy="2016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2" name="Shape 542"/>
            <p:cNvSpPr/>
            <p:nvPr/>
          </p:nvSpPr>
          <p:spPr>
            <a:xfrm>
              <a:off x="7391837" y="2470593"/>
              <a:ext cx="76500" cy="438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3" name="Shape 543"/>
            <p:cNvSpPr/>
            <p:nvPr/>
          </p:nvSpPr>
          <p:spPr>
            <a:xfrm>
              <a:off x="7468337" y="2467588"/>
              <a:ext cx="76500" cy="468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4" name="Shape 544"/>
            <p:cNvSpPr/>
            <p:nvPr/>
          </p:nvSpPr>
          <p:spPr>
            <a:xfrm>
              <a:off x="6703337" y="2467613"/>
              <a:ext cx="76500" cy="468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6626837" y="2375005"/>
              <a:ext cx="76500" cy="1395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6" name="Shape 546"/>
            <p:cNvSpPr/>
            <p:nvPr/>
          </p:nvSpPr>
          <p:spPr>
            <a:xfrm>
              <a:off x="6550337" y="2467594"/>
              <a:ext cx="76500" cy="468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7" name="Shape 547"/>
            <p:cNvSpPr/>
            <p:nvPr/>
          </p:nvSpPr>
          <p:spPr>
            <a:xfrm>
              <a:off x="6473837" y="2423120"/>
              <a:ext cx="76500" cy="912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6397337" y="2467669"/>
              <a:ext cx="76500" cy="468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9" name="Shape 549"/>
            <p:cNvSpPr/>
            <p:nvPr/>
          </p:nvSpPr>
          <p:spPr>
            <a:xfrm>
              <a:off x="6320837" y="2136756"/>
              <a:ext cx="76500" cy="3777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0" name="Shape 550"/>
            <p:cNvSpPr/>
            <p:nvPr/>
          </p:nvSpPr>
          <p:spPr>
            <a:xfrm>
              <a:off x="6244337" y="2423330"/>
              <a:ext cx="76500" cy="912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1" name="Shape 551"/>
            <p:cNvSpPr txBox="1"/>
            <p:nvPr/>
          </p:nvSpPr>
          <p:spPr>
            <a:xfrm>
              <a:off x="6168450" y="2438675"/>
              <a:ext cx="224100" cy="201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-GB" sz="800">
                  <a:solidFill>
                    <a:srgbClr val="0F9D58"/>
                  </a:solidFill>
                  <a:latin typeface="Roboto"/>
                  <a:ea typeface="Roboto"/>
                  <a:cs typeface="Roboto"/>
                  <a:sym typeface="Roboto"/>
                </a:rPr>
                <a:t>a</a:t>
              </a:r>
            </a:p>
          </p:txBody>
        </p:sp>
        <p:sp>
          <p:nvSpPr>
            <p:cNvPr id="552" name="Shape 552"/>
            <p:cNvSpPr txBox="1"/>
            <p:nvPr/>
          </p:nvSpPr>
          <p:spPr>
            <a:xfrm>
              <a:off x="7380474" y="2438675"/>
              <a:ext cx="411300" cy="201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-GB" sz="800">
                  <a:solidFill>
                    <a:srgbClr val="0F9D58"/>
                  </a:solidFill>
                  <a:latin typeface="Roboto"/>
                  <a:ea typeface="Roboto"/>
                  <a:cs typeface="Roboto"/>
                  <a:sym typeface="Roboto"/>
                </a:rPr>
                <a:t>zoo</a:t>
              </a:r>
            </a:p>
          </p:txBody>
        </p:sp>
        <p:cxnSp>
          <p:nvCxnSpPr>
            <p:cNvPr id="553" name="Shape 553"/>
            <p:cNvCxnSpPr/>
            <p:nvPr/>
          </p:nvCxnSpPr>
          <p:spPr>
            <a:xfrm rot="10800000">
              <a:off x="6338187" y="2591875"/>
              <a:ext cx="1147200" cy="0"/>
            </a:xfrm>
            <a:prstGeom prst="straightConnector1">
              <a:avLst/>
            </a:prstGeom>
            <a:noFill/>
            <a:ln cap="flat" cmpd="sng" w="9525">
              <a:solidFill>
                <a:srgbClr val="0F9D58"/>
              </a:solidFill>
              <a:prstDash val="dash"/>
              <a:round/>
              <a:headEnd len="lg" w="lg" type="stealth"/>
              <a:tailEnd len="lg" w="lg" type="stealth"/>
            </a:ln>
          </p:spPr>
        </p:cxnSp>
      </p:grpSp>
      <p:cxnSp>
        <p:nvCxnSpPr>
          <p:cNvPr id="554" name="Shape 554"/>
          <p:cNvCxnSpPr>
            <a:endCxn id="555" idx="1"/>
          </p:cNvCxnSpPr>
          <p:nvPr/>
        </p:nvCxnSpPr>
        <p:spPr>
          <a:xfrm>
            <a:off x="7127450" y="4065643"/>
            <a:ext cx="3717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555" name="Shape 555"/>
          <p:cNvSpPr/>
          <p:nvPr/>
        </p:nvSpPr>
        <p:spPr>
          <a:xfrm>
            <a:off x="7499150" y="3876793"/>
            <a:ext cx="174000" cy="377700"/>
          </a:xfrm>
          <a:prstGeom prst="rect">
            <a:avLst/>
          </a:prstGeom>
          <a:solidFill>
            <a:srgbClr val="F4B400">
              <a:alpha val="43080"/>
            </a:srgbClr>
          </a:solidFill>
          <a:ln cap="flat" cmpd="sng" w="9525">
            <a:solidFill>
              <a:srgbClr val="F4B4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6" name="Shape 556"/>
          <p:cNvSpPr txBox="1"/>
          <p:nvPr/>
        </p:nvSpPr>
        <p:spPr>
          <a:xfrm>
            <a:off x="7230650" y="4457650"/>
            <a:ext cx="7110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beat</a:t>
            </a:r>
          </a:p>
        </p:txBody>
      </p:sp>
      <p:cxnSp>
        <p:nvCxnSpPr>
          <p:cNvPr id="557" name="Shape 557"/>
          <p:cNvCxnSpPr/>
          <p:nvPr/>
        </p:nvCxnSpPr>
        <p:spPr>
          <a:xfrm rot="10800000">
            <a:off x="7586150" y="4254493"/>
            <a:ext cx="0" cy="27210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558" name="Shape 558"/>
          <p:cNvSpPr txBox="1"/>
          <p:nvPr/>
        </p:nvSpPr>
        <p:spPr>
          <a:xfrm>
            <a:off x="6252000" y="4813800"/>
            <a:ext cx="1538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737373"/>
                </a:solidFill>
                <a:latin typeface="Roboto"/>
                <a:ea typeface="Roboto"/>
                <a:cs typeface="Roboto"/>
                <a:sym typeface="Roboto"/>
              </a:rPr>
              <a:t>Partial Summary</a:t>
            </a:r>
          </a:p>
        </p:txBody>
      </p:sp>
      <p:sp>
        <p:nvSpPr>
          <p:cNvPr id="559" name="Shape 559"/>
          <p:cNvSpPr/>
          <p:nvPr/>
        </p:nvSpPr>
        <p:spPr>
          <a:xfrm rot="-5400000">
            <a:off x="6909000" y="4023325"/>
            <a:ext cx="224100" cy="1553400"/>
          </a:xfrm>
          <a:prstGeom prst="leftBrace">
            <a:avLst>
              <a:gd fmla="val 43228" name="adj1"/>
              <a:gd fmla="val 50000" name="adj2"/>
            </a:avLst>
          </a:prstGeom>
          <a:noFill/>
          <a:ln cap="flat" cmpd="sng" w="9525">
            <a:solidFill>
              <a:srgbClr val="737373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560" name="Shape 560"/>
          <p:cNvGrpSpPr/>
          <p:nvPr/>
        </p:nvGrpSpPr>
        <p:grpSpPr>
          <a:xfrm>
            <a:off x="2799125" y="894350"/>
            <a:ext cx="1689000" cy="453125"/>
            <a:chOff x="2799125" y="894350"/>
            <a:chExt cx="1689000" cy="453125"/>
          </a:xfrm>
        </p:grpSpPr>
        <p:sp>
          <p:nvSpPr>
            <p:cNvPr id="561" name="Shape 561"/>
            <p:cNvSpPr/>
            <p:nvPr/>
          </p:nvSpPr>
          <p:spPr>
            <a:xfrm rot="5400000">
              <a:off x="3556625" y="415975"/>
              <a:ext cx="174000" cy="1689000"/>
            </a:xfrm>
            <a:prstGeom prst="leftBrace">
              <a:avLst>
                <a:gd fmla="val 43228" name="adj1"/>
                <a:gd fmla="val 50000" name="adj2"/>
              </a:avLst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2" name="Shape 562"/>
            <p:cNvSpPr txBox="1"/>
            <p:nvPr/>
          </p:nvSpPr>
          <p:spPr>
            <a:xfrm>
              <a:off x="2916274" y="894350"/>
              <a:ext cx="1454700" cy="37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200">
                  <a:solidFill>
                    <a:srgbClr val="737373"/>
                  </a:solidFill>
                  <a:latin typeface="Roboto"/>
                  <a:ea typeface="Roboto"/>
                  <a:cs typeface="Roboto"/>
                  <a:sym typeface="Roboto"/>
                </a:rPr>
                <a:t>Final Distribution</a:t>
              </a:r>
            </a:p>
          </p:txBody>
        </p:sp>
      </p:grpSp>
      <p:grpSp>
        <p:nvGrpSpPr>
          <p:cNvPr id="563" name="Shape 563"/>
          <p:cNvGrpSpPr/>
          <p:nvPr/>
        </p:nvGrpSpPr>
        <p:grpSpPr>
          <a:xfrm>
            <a:off x="1771549" y="1122550"/>
            <a:ext cx="1319787" cy="730175"/>
            <a:chOff x="1771549" y="1122550"/>
            <a:chExt cx="1319787" cy="730175"/>
          </a:xfrm>
        </p:grpSpPr>
        <p:sp>
          <p:nvSpPr>
            <p:cNvPr id="564" name="Shape 564"/>
            <p:cNvSpPr/>
            <p:nvPr/>
          </p:nvSpPr>
          <p:spPr>
            <a:xfrm>
              <a:off x="2961137" y="1356525"/>
              <a:ext cx="130200" cy="496200"/>
            </a:xfrm>
            <a:prstGeom prst="rect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cxnSp>
          <p:nvCxnSpPr>
            <p:cNvPr id="565" name="Shape 565"/>
            <p:cNvCxnSpPr>
              <a:stCxn id="564" idx="1"/>
            </p:cNvCxnSpPr>
            <p:nvPr/>
          </p:nvCxnSpPr>
          <p:spPr>
            <a:xfrm rot="10800000">
              <a:off x="2469137" y="1407825"/>
              <a:ext cx="492000" cy="1968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566" name="Shape 566"/>
            <p:cNvSpPr txBox="1"/>
            <p:nvPr/>
          </p:nvSpPr>
          <p:spPr>
            <a:xfrm>
              <a:off x="1771549" y="1122550"/>
              <a:ext cx="841500" cy="3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000">
                  <a:solidFill>
                    <a:srgbClr val="737373"/>
                  </a:solidFill>
                  <a:latin typeface="Roboto"/>
                  <a:ea typeface="Roboto"/>
                  <a:cs typeface="Roboto"/>
                  <a:sym typeface="Roboto"/>
                </a:rPr>
                <a:t>"Argentina"</a:t>
              </a:r>
            </a:p>
          </p:txBody>
        </p:sp>
      </p:grpSp>
      <p:cxnSp>
        <p:nvCxnSpPr>
          <p:cNvPr id="567" name="Shape 567"/>
          <p:cNvCxnSpPr/>
          <p:nvPr/>
        </p:nvCxnSpPr>
        <p:spPr>
          <a:xfrm rot="10800000">
            <a:off x="1162325" y="4104600"/>
            <a:ext cx="2280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568" name="Shape 568"/>
          <p:cNvCxnSpPr/>
          <p:nvPr/>
        </p:nvCxnSpPr>
        <p:spPr>
          <a:xfrm>
            <a:off x="1570812" y="4026693"/>
            <a:ext cx="2343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569" name="Shape 569"/>
          <p:cNvCxnSpPr/>
          <p:nvPr/>
        </p:nvCxnSpPr>
        <p:spPr>
          <a:xfrm rot="10800000">
            <a:off x="1570687" y="4104600"/>
            <a:ext cx="2280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570" name="Shape 570"/>
          <p:cNvCxnSpPr/>
          <p:nvPr/>
        </p:nvCxnSpPr>
        <p:spPr>
          <a:xfrm>
            <a:off x="1979112" y="4026693"/>
            <a:ext cx="2343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571" name="Shape 571"/>
          <p:cNvCxnSpPr/>
          <p:nvPr/>
        </p:nvCxnSpPr>
        <p:spPr>
          <a:xfrm rot="10800000">
            <a:off x="1978987" y="4104600"/>
            <a:ext cx="2280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572" name="Shape 572"/>
          <p:cNvCxnSpPr/>
          <p:nvPr/>
        </p:nvCxnSpPr>
        <p:spPr>
          <a:xfrm>
            <a:off x="2387412" y="4026693"/>
            <a:ext cx="2343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573" name="Shape 573"/>
          <p:cNvCxnSpPr/>
          <p:nvPr/>
        </p:nvCxnSpPr>
        <p:spPr>
          <a:xfrm rot="10800000">
            <a:off x="2387287" y="4104600"/>
            <a:ext cx="2280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574" name="Shape 574"/>
          <p:cNvCxnSpPr/>
          <p:nvPr/>
        </p:nvCxnSpPr>
        <p:spPr>
          <a:xfrm>
            <a:off x="2795712" y="4026693"/>
            <a:ext cx="2343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575" name="Shape 575"/>
          <p:cNvCxnSpPr/>
          <p:nvPr/>
        </p:nvCxnSpPr>
        <p:spPr>
          <a:xfrm rot="10800000">
            <a:off x="2795587" y="4104600"/>
            <a:ext cx="2280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576" name="Shape 576"/>
          <p:cNvCxnSpPr/>
          <p:nvPr/>
        </p:nvCxnSpPr>
        <p:spPr>
          <a:xfrm>
            <a:off x="3204000" y="4026693"/>
            <a:ext cx="2343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577" name="Shape 577"/>
          <p:cNvCxnSpPr/>
          <p:nvPr/>
        </p:nvCxnSpPr>
        <p:spPr>
          <a:xfrm rot="10800000">
            <a:off x="3203875" y="4104600"/>
            <a:ext cx="2280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578" name="Shape 578"/>
          <p:cNvCxnSpPr/>
          <p:nvPr/>
        </p:nvCxnSpPr>
        <p:spPr>
          <a:xfrm>
            <a:off x="3609125" y="4026693"/>
            <a:ext cx="2343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579" name="Shape 579"/>
          <p:cNvCxnSpPr/>
          <p:nvPr/>
        </p:nvCxnSpPr>
        <p:spPr>
          <a:xfrm rot="10800000">
            <a:off x="3609000" y="4104600"/>
            <a:ext cx="2280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580" name="Shape 580"/>
          <p:cNvCxnSpPr/>
          <p:nvPr/>
        </p:nvCxnSpPr>
        <p:spPr>
          <a:xfrm>
            <a:off x="4020600" y="4026693"/>
            <a:ext cx="2343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581" name="Shape 581"/>
          <p:cNvCxnSpPr/>
          <p:nvPr/>
        </p:nvCxnSpPr>
        <p:spPr>
          <a:xfrm rot="10800000">
            <a:off x="4020475" y="4104600"/>
            <a:ext cx="2280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582" name="Shape 582"/>
          <p:cNvCxnSpPr/>
          <p:nvPr/>
        </p:nvCxnSpPr>
        <p:spPr>
          <a:xfrm>
            <a:off x="4436150" y="4026693"/>
            <a:ext cx="2343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583" name="Shape 583"/>
          <p:cNvCxnSpPr/>
          <p:nvPr/>
        </p:nvCxnSpPr>
        <p:spPr>
          <a:xfrm rot="10800000">
            <a:off x="4436025" y="4104600"/>
            <a:ext cx="2280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584" name="Shape 584"/>
          <p:cNvCxnSpPr/>
          <p:nvPr/>
        </p:nvCxnSpPr>
        <p:spPr>
          <a:xfrm>
            <a:off x="4840387" y="4026693"/>
            <a:ext cx="2343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585" name="Shape 585"/>
          <p:cNvCxnSpPr/>
          <p:nvPr/>
        </p:nvCxnSpPr>
        <p:spPr>
          <a:xfrm rot="10800000">
            <a:off x="4840262" y="4104600"/>
            <a:ext cx="228000" cy="0"/>
          </a:xfrm>
          <a:prstGeom prst="straightConnector1">
            <a:avLst/>
          </a:prstGeom>
          <a:noFill/>
          <a:ln cap="flat" cmpd="sng" w="9525">
            <a:solidFill>
              <a:srgbClr val="737373"/>
            </a:solidFill>
            <a:prstDash val="solid"/>
            <a:round/>
            <a:headEnd len="lg" w="lg" type="none"/>
            <a:tailEnd len="lg" w="lg" type="triangle"/>
          </a:ln>
        </p:spPr>
      </p:cxnSp>
      <p:grpSp>
        <p:nvGrpSpPr>
          <p:cNvPr id="586" name="Shape 586"/>
          <p:cNvGrpSpPr/>
          <p:nvPr/>
        </p:nvGrpSpPr>
        <p:grpSpPr>
          <a:xfrm>
            <a:off x="487675" y="1388950"/>
            <a:ext cx="5686375" cy="1509450"/>
            <a:chOff x="487675" y="1388950"/>
            <a:chExt cx="5686375" cy="1509450"/>
          </a:xfrm>
        </p:grpSpPr>
        <p:cxnSp>
          <p:nvCxnSpPr>
            <p:cNvPr id="587" name="Shape 587"/>
            <p:cNvCxnSpPr/>
            <p:nvPr/>
          </p:nvCxnSpPr>
          <p:spPr>
            <a:xfrm flipH="1" rot="10800000">
              <a:off x="487675" y="1713400"/>
              <a:ext cx="2155800" cy="1185000"/>
            </a:xfrm>
            <a:prstGeom prst="bentConnector3">
              <a:avLst>
                <a:gd fmla="val 0" name="adj1"/>
              </a:avLst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588" name="Shape 588"/>
            <p:cNvCxnSpPr/>
            <p:nvPr/>
          </p:nvCxnSpPr>
          <p:spPr>
            <a:xfrm rot="10800000">
              <a:off x="4665050" y="1729500"/>
              <a:ext cx="1509000" cy="534000"/>
            </a:xfrm>
            <a:prstGeom prst="bentConnector3">
              <a:avLst>
                <a:gd fmla="val 17684" name="adj1"/>
              </a:avLst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589" name="Shape 589"/>
            <p:cNvCxnSpPr/>
            <p:nvPr/>
          </p:nvCxnSpPr>
          <p:spPr>
            <a:xfrm>
              <a:off x="2796125" y="1822375"/>
              <a:ext cx="1684200" cy="0"/>
            </a:xfrm>
            <a:prstGeom prst="straightConnector1">
              <a:avLst/>
            </a:prstGeom>
            <a:noFill/>
            <a:ln cap="flat" cmpd="sng" w="9525">
              <a:solidFill>
                <a:srgbClr val="0F9D58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590" name="Shape 590"/>
            <p:cNvSpPr/>
            <p:nvPr/>
          </p:nvSpPr>
          <p:spPr>
            <a:xfrm>
              <a:off x="3446989" y="1772790"/>
              <a:ext cx="76500" cy="480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3523488" y="1797348"/>
              <a:ext cx="76500" cy="231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>
              <a:off x="3599986" y="1775557"/>
              <a:ext cx="76500" cy="447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3676485" y="1782140"/>
              <a:ext cx="76500" cy="384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4" name="Shape 594"/>
            <p:cNvSpPr/>
            <p:nvPr/>
          </p:nvSpPr>
          <p:spPr>
            <a:xfrm>
              <a:off x="3752983" y="1721221"/>
              <a:ext cx="76500" cy="990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5" name="Shape 595"/>
            <p:cNvSpPr/>
            <p:nvPr/>
          </p:nvSpPr>
          <p:spPr>
            <a:xfrm>
              <a:off x="3829482" y="1754035"/>
              <a:ext cx="76500" cy="663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6" name="Shape 596"/>
            <p:cNvSpPr/>
            <p:nvPr/>
          </p:nvSpPr>
          <p:spPr>
            <a:xfrm>
              <a:off x="3905980" y="1798830"/>
              <a:ext cx="76500" cy="216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7" name="Shape 597"/>
            <p:cNvSpPr/>
            <p:nvPr/>
          </p:nvSpPr>
          <p:spPr>
            <a:xfrm>
              <a:off x="4211974" y="1772771"/>
              <a:ext cx="76500" cy="480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3982479" y="1721221"/>
              <a:ext cx="76500" cy="990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>
              <a:off x="4058977" y="1798826"/>
              <a:ext cx="76500" cy="216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00" name="Shape 600"/>
            <p:cNvSpPr/>
            <p:nvPr/>
          </p:nvSpPr>
          <p:spPr>
            <a:xfrm>
              <a:off x="4135476" y="1797348"/>
              <a:ext cx="76500" cy="231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01" name="Shape 601"/>
            <p:cNvSpPr/>
            <p:nvPr/>
          </p:nvSpPr>
          <p:spPr>
            <a:xfrm>
              <a:off x="3370491" y="1797360"/>
              <a:ext cx="76500" cy="231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3293992" y="1751817"/>
              <a:ext cx="76500" cy="687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3217494" y="1797351"/>
              <a:ext cx="76500" cy="231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04" name="Shape 604"/>
            <p:cNvSpPr/>
            <p:nvPr/>
          </p:nvSpPr>
          <p:spPr>
            <a:xfrm>
              <a:off x="3140995" y="1775479"/>
              <a:ext cx="76500" cy="447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05" name="Shape 605"/>
            <p:cNvSpPr/>
            <p:nvPr/>
          </p:nvSpPr>
          <p:spPr>
            <a:xfrm>
              <a:off x="3064497" y="1797388"/>
              <a:ext cx="76500" cy="231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06" name="Shape 606"/>
            <p:cNvSpPr/>
            <p:nvPr/>
          </p:nvSpPr>
          <p:spPr>
            <a:xfrm>
              <a:off x="2987998" y="1634649"/>
              <a:ext cx="76500" cy="1860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07" name="Shape 607"/>
            <p:cNvSpPr/>
            <p:nvPr/>
          </p:nvSpPr>
          <p:spPr>
            <a:xfrm>
              <a:off x="2911500" y="1775582"/>
              <a:ext cx="76500" cy="44700"/>
            </a:xfrm>
            <a:prstGeom prst="rect">
              <a:avLst/>
            </a:prstGeom>
            <a:solidFill>
              <a:srgbClr val="0F9D58">
                <a:alpha val="72310"/>
              </a:srgbClr>
            </a:solidFill>
            <a:ln cap="flat" cmpd="sng" w="9525">
              <a:solidFill>
                <a:srgbClr val="0F9D5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08" name="Shape 608"/>
            <p:cNvSpPr txBox="1"/>
            <p:nvPr/>
          </p:nvSpPr>
          <p:spPr>
            <a:xfrm>
              <a:off x="2835625" y="1736595"/>
              <a:ext cx="224100" cy="22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-GB" sz="800">
                  <a:solidFill>
                    <a:srgbClr val="0F9D58"/>
                  </a:solidFill>
                  <a:latin typeface="Roboto"/>
                  <a:ea typeface="Roboto"/>
                  <a:cs typeface="Roboto"/>
                  <a:sym typeface="Roboto"/>
                </a:rPr>
                <a:t>a</a:t>
              </a:r>
            </a:p>
          </p:txBody>
        </p:sp>
        <p:sp>
          <p:nvSpPr>
            <p:cNvPr id="609" name="Shape 609"/>
            <p:cNvSpPr txBox="1"/>
            <p:nvPr/>
          </p:nvSpPr>
          <p:spPr>
            <a:xfrm>
              <a:off x="4047625" y="1736595"/>
              <a:ext cx="411300" cy="22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lang="en-GB" sz="800">
                  <a:solidFill>
                    <a:srgbClr val="0F9D58"/>
                  </a:solidFill>
                  <a:latin typeface="Roboto"/>
                  <a:ea typeface="Roboto"/>
                  <a:cs typeface="Roboto"/>
                  <a:sym typeface="Roboto"/>
                </a:rPr>
                <a:t>zoo</a:t>
              </a:r>
            </a:p>
          </p:txBody>
        </p:sp>
        <p:cxnSp>
          <p:nvCxnSpPr>
            <p:cNvPr id="610" name="Shape 610"/>
            <p:cNvCxnSpPr/>
            <p:nvPr/>
          </p:nvCxnSpPr>
          <p:spPr>
            <a:xfrm rot="10800000">
              <a:off x="3005350" y="1899225"/>
              <a:ext cx="1147200" cy="0"/>
            </a:xfrm>
            <a:prstGeom prst="straightConnector1">
              <a:avLst/>
            </a:prstGeom>
            <a:noFill/>
            <a:ln cap="flat" cmpd="sng" w="9525">
              <a:solidFill>
                <a:srgbClr val="0F9D58"/>
              </a:solidFill>
              <a:prstDash val="dash"/>
              <a:round/>
              <a:headEnd len="lg" w="lg" type="stealth"/>
              <a:tailEnd len="lg" w="lg" type="stealth"/>
            </a:ln>
          </p:spPr>
        </p:cxnSp>
        <p:sp>
          <p:nvSpPr>
            <p:cNvPr id="611" name="Shape 611"/>
            <p:cNvSpPr/>
            <p:nvPr/>
          </p:nvSpPr>
          <p:spPr>
            <a:xfrm>
              <a:off x="2988025" y="1388950"/>
              <a:ext cx="76500" cy="2409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12" name="Shape 612"/>
            <p:cNvSpPr/>
            <p:nvPr/>
          </p:nvSpPr>
          <p:spPr>
            <a:xfrm>
              <a:off x="3370525" y="1735025"/>
              <a:ext cx="76500" cy="606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13" name="Shape 613"/>
            <p:cNvSpPr/>
            <p:nvPr/>
          </p:nvSpPr>
          <p:spPr>
            <a:xfrm>
              <a:off x="3753012" y="1686075"/>
              <a:ext cx="76500" cy="330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4059000" y="1759097"/>
              <a:ext cx="76500" cy="384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677387" y="1557475"/>
              <a:ext cx="1006800" cy="2721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4B4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pic>
          <p:nvPicPr>
            <p:cNvPr descr="Screenshot 2017-02-02 18.31.00.png" id="616" name="Shape 616"/>
            <p:cNvPicPr preferRelativeResize="0"/>
            <p:nvPr/>
          </p:nvPicPr>
          <p:blipFill rotWithShape="1">
            <a:blip r:embed="rId3">
              <a:alphaModFix/>
            </a:blip>
            <a:srcRect b="0" l="4552" r="0" t="0"/>
            <a:stretch/>
          </p:blipFill>
          <p:spPr>
            <a:xfrm>
              <a:off x="735625" y="1574725"/>
              <a:ext cx="890324" cy="2375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17" name="Shape 617"/>
            <p:cNvSpPr/>
            <p:nvPr/>
          </p:nvSpPr>
          <p:spPr>
            <a:xfrm>
              <a:off x="5065062" y="1557475"/>
              <a:ext cx="515100" cy="2721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4B4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pic>
          <p:nvPicPr>
            <p:cNvPr descr="Screenshot 2017-02-02 18.28.52.png" id="618" name="Shape 6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086961" y="1605950"/>
              <a:ext cx="466220" cy="20160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619" name="Shape 619"/>
            <p:cNvCxnSpPr>
              <a:stCxn id="617" idx="2"/>
              <a:endCxn id="615" idx="2"/>
            </p:cNvCxnSpPr>
            <p:nvPr/>
          </p:nvCxnSpPr>
          <p:spPr>
            <a:xfrm rot="5400000">
              <a:off x="3251412" y="-241025"/>
              <a:ext cx="600" cy="4141800"/>
            </a:xfrm>
            <a:prstGeom prst="bentConnector3">
              <a:avLst>
                <a:gd fmla="val 39687500" name="adj1"/>
              </a:avLst>
            </a:prstGeom>
            <a:noFill/>
            <a:ln cap="flat" cmpd="sng" w="9525">
              <a:solidFill>
                <a:srgbClr val="F4B400"/>
              </a:solidFill>
              <a:prstDash val="solid"/>
              <a:round/>
              <a:headEnd len="lg" w="lg" type="triangle"/>
              <a:tailEnd len="lg" w="lg" type="triangle"/>
            </a:ln>
          </p:spPr>
        </p:cxnSp>
        <p:cxnSp>
          <p:nvCxnSpPr>
            <p:cNvPr id="620" name="Shape 620"/>
            <p:cNvCxnSpPr>
              <a:stCxn id="621" idx="0"/>
            </p:cNvCxnSpPr>
            <p:nvPr/>
          </p:nvCxnSpPr>
          <p:spPr>
            <a:xfrm rot="10800000">
              <a:off x="5114525" y="2067937"/>
              <a:ext cx="0" cy="816900"/>
            </a:xfrm>
            <a:prstGeom prst="straightConnector1">
              <a:avLst/>
            </a:prstGeom>
            <a:noFill/>
            <a:ln cap="flat" cmpd="sng" w="9525">
              <a:solidFill>
                <a:srgbClr val="F4B4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622" name="Shape 622"/>
            <p:cNvSpPr/>
            <p:nvPr/>
          </p:nvSpPr>
          <p:spPr>
            <a:xfrm>
              <a:off x="4288475" y="1761775"/>
              <a:ext cx="76500" cy="606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23" name="Shape 623"/>
            <p:cNvSpPr txBox="1"/>
            <p:nvPr/>
          </p:nvSpPr>
          <p:spPr>
            <a:xfrm>
              <a:off x="4150475" y="1575700"/>
              <a:ext cx="352500" cy="19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600">
                  <a:solidFill>
                    <a:srgbClr val="4285F4"/>
                  </a:solidFill>
                  <a:latin typeface="Roboto"/>
                  <a:ea typeface="Roboto"/>
                  <a:cs typeface="Roboto"/>
                  <a:sym typeface="Roboto"/>
                </a:rPr>
                <a:t>"2-0"</a:t>
              </a:r>
            </a:p>
          </p:txBody>
        </p:sp>
      </p:grpSp>
      <p:grpSp>
        <p:nvGrpSpPr>
          <p:cNvPr id="624" name="Shape 624"/>
          <p:cNvGrpSpPr/>
          <p:nvPr/>
        </p:nvGrpSpPr>
        <p:grpSpPr>
          <a:xfrm>
            <a:off x="1075450" y="2117100"/>
            <a:ext cx="3674700" cy="1354625"/>
            <a:chOff x="1075450" y="2117100"/>
            <a:chExt cx="3674700" cy="1354625"/>
          </a:xfrm>
        </p:grpSpPr>
        <p:sp>
          <p:nvSpPr>
            <p:cNvPr id="625" name="Shape 625"/>
            <p:cNvSpPr txBox="1"/>
            <p:nvPr/>
          </p:nvSpPr>
          <p:spPr>
            <a:xfrm>
              <a:off x="2181600" y="2117100"/>
              <a:ext cx="1410900" cy="33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lv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200">
                  <a:solidFill>
                    <a:srgbClr val="4285F4"/>
                  </a:solidFill>
                  <a:latin typeface="Roboto"/>
                  <a:ea typeface="Roboto"/>
                  <a:cs typeface="Roboto"/>
                  <a:sym typeface="Roboto"/>
                </a:rPr>
                <a:t>Context Vector</a:t>
              </a:r>
            </a:p>
          </p:txBody>
        </p:sp>
        <p:cxnSp>
          <p:nvCxnSpPr>
            <p:cNvPr id="626" name="Shape 626"/>
            <p:cNvCxnSpPr>
              <a:stCxn id="627" idx="0"/>
              <a:endCxn id="628" idx="2"/>
            </p:cNvCxnSpPr>
            <p:nvPr/>
          </p:nvCxnSpPr>
          <p:spPr>
            <a:xfrm flipH="1" rot="10800000">
              <a:off x="1075450" y="2802425"/>
              <a:ext cx="1811700" cy="6426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dot"/>
              <a:round/>
              <a:headEnd len="lg" w="lg" type="none"/>
              <a:tailEnd len="lg" w="lg" type="stealth"/>
            </a:ln>
          </p:spPr>
        </p:cxnSp>
        <p:cxnSp>
          <p:nvCxnSpPr>
            <p:cNvPr id="629" name="Shape 629"/>
            <p:cNvCxnSpPr>
              <a:stCxn id="630" idx="0"/>
              <a:endCxn id="628" idx="2"/>
            </p:cNvCxnSpPr>
            <p:nvPr/>
          </p:nvCxnSpPr>
          <p:spPr>
            <a:xfrm flipH="1" rot="10800000">
              <a:off x="1483750" y="2802500"/>
              <a:ext cx="1403400" cy="6663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dot"/>
              <a:round/>
              <a:headEnd len="lg" w="lg" type="none"/>
              <a:tailEnd len="lg" w="lg" type="stealth"/>
            </a:ln>
          </p:spPr>
        </p:cxnSp>
        <p:cxnSp>
          <p:nvCxnSpPr>
            <p:cNvPr id="631" name="Shape 631"/>
            <p:cNvCxnSpPr>
              <a:stCxn id="632" idx="0"/>
              <a:endCxn id="628" idx="2"/>
            </p:cNvCxnSpPr>
            <p:nvPr/>
          </p:nvCxnSpPr>
          <p:spPr>
            <a:xfrm flipH="1" rot="10800000">
              <a:off x="1892050" y="2802600"/>
              <a:ext cx="995100" cy="6690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dot"/>
              <a:round/>
              <a:headEnd len="lg" w="lg" type="none"/>
              <a:tailEnd len="lg" w="lg" type="stealth"/>
            </a:ln>
          </p:spPr>
        </p:cxnSp>
        <p:cxnSp>
          <p:nvCxnSpPr>
            <p:cNvPr id="633" name="Shape 633"/>
            <p:cNvCxnSpPr>
              <a:stCxn id="634" idx="0"/>
              <a:endCxn id="628" idx="2"/>
            </p:cNvCxnSpPr>
            <p:nvPr/>
          </p:nvCxnSpPr>
          <p:spPr>
            <a:xfrm flipH="1" rot="10800000">
              <a:off x="2300350" y="2802400"/>
              <a:ext cx="586800" cy="6429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dot"/>
              <a:round/>
              <a:headEnd len="lg" w="lg" type="none"/>
              <a:tailEnd len="lg" w="lg" type="stealth"/>
            </a:ln>
          </p:spPr>
        </p:cxnSp>
        <p:cxnSp>
          <p:nvCxnSpPr>
            <p:cNvPr id="635" name="Shape 635"/>
            <p:cNvCxnSpPr>
              <a:stCxn id="636" idx="0"/>
              <a:endCxn id="628" idx="2"/>
            </p:cNvCxnSpPr>
            <p:nvPr/>
          </p:nvCxnSpPr>
          <p:spPr>
            <a:xfrm flipH="1" rot="10800000">
              <a:off x="2708650" y="2802425"/>
              <a:ext cx="178500" cy="6426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dot"/>
              <a:round/>
              <a:headEnd len="lg" w="lg" type="none"/>
              <a:tailEnd len="lg" w="lg" type="stealth"/>
            </a:ln>
          </p:spPr>
        </p:cxnSp>
        <p:cxnSp>
          <p:nvCxnSpPr>
            <p:cNvPr id="637" name="Shape 637"/>
            <p:cNvCxnSpPr>
              <a:stCxn id="638" idx="0"/>
              <a:endCxn id="628" idx="2"/>
            </p:cNvCxnSpPr>
            <p:nvPr/>
          </p:nvCxnSpPr>
          <p:spPr>
            <a:xfrm rot="10800000">
              <a:off x="2887150" y="2802425"/>
              <a:ext cx="229800" cy="6426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dot"/>
              <a:round/>
              <a:headEnd len="lg" w="lg" type="none"/>
              <a:tailEnd len="lg" w="lg" type="stealth"/>
            </a:ln>
          </p:spPr>
        </p:cxnSp>
        <p:cxnSp>
          <p:nvCxnSpPr>
            <p:cNvPr id="639" name="Shape 639"/>
            <p:cNvCxnSpPr>
              <a:stCxn id="640" idx="0"/>
              <a:endCxn id="628" idx="2"/>
            </p:cNvCxnSpPr>
            <p:nvPr/>
          </p:nvCxnSpPr>
          <p:spPr>
            <a:xfrm rot="10800000">
              <a:off x="2887150" y="2802400"/>
              <a:ext cx="638100" cy="4632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dot"/>
              <a:round/>
              <a:headEnd len="lg" w="lg" type="none"/>
              <a:tailEnd len="lg" w="lg" type="stealth"/>
            </a:ln>
          </p:spPr>
        </p:cxnSp>
        <p:cxnSp>
          <p:nvCxnSpPr>
            <p:cNvPr id="641" name="Shape 641"/>
            <p:cNvCxnSpPr>
              <a:stCxn id="642" idx="0"/>
              <a:endCxn id="628" idx="2"/>
            </p:cNvCxnSpPr>
            <p:nvPr/>
          </p:nvCxnSpPr>
          <p:spPr>
            <a:xfrm rot="10800000">
              <a:off x="2887150" y="2802675"/>
              <a:ext cx="1046400" cy="2409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dot"/>
              <a:round/>
              <a:headEnd len="lg" w="lg" type="none"/>
              <a:tailEnd len="lg" w="lg" type="stealth"/>
            </a:ln>
          </p:spPr>
        </p:cxnSp>
        <p:cxnSp>
          <p:nvCxnSpPr>
            <p:cNvPr id="643" name="Shape 643"/>
            <p:cNvCxnSpPr>
              <a:stCxn id="644" idx="0"/>
              <a:endCxn id="628" idx="2"/>
            </p:cNvCxnSpPr>
            <p:nvPr/>
          </p:nvCxnSpPr>
          <p:spPr>
            <a:xfrm rot="10800000">
              <a:off x="2887150" y="2802575"/>
              <a:ext cx="1454700" cy="6663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dot"/>
              <a:round/>
              <a:headEnd len="lg" w="lg" type="none"/>
              <a:tailEnd len="lg" w="lg" type="stealth"/>
            </a:ln>
          </p:spPr>
        </p:cxnSp>
        <p:cxnSp>
          <p:nvCxnSpPr>
            <p:cNvPr id="645" name="Shape 645"/>
            <p:cNvCxnSpPr>
              <a:stCxn id="646" idx="0"/>
              <a:endCxn id="628" idx="2"/>
            </p:cNvCxnSpPr>
            <p:nvPr/>
          </p:nvCxnSpPr>
          <p:spPr>
            <a:xfrm rot="10800000">
              <a:off x="2887150" y="2802425"/>
              <a:ext cx="1863000" cy="6693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dot"/>
              <a:round/>
              <a:headEnd len="lg" w="lg" type="none"/>
              <a:tailEnd len="lg" w="lg" type="stealth"/>
            </a:ln>
          </p:spPr>
        </p:cxnSp>
        <p:sp>
          <p:nvSpPr>
            <p:cNvPr id="628" name="Shape 628"/>
            <p:cNvSpPr/>
            <p:nvPr/>
          </p:nvSpPr>
          <p:spPr>
            <a:xfrm>
              <a:off x="2800050" y="2424843"/>
              <a:ext cx="174000" cy="377700"/>
            </a:xfrm>
            <a:prstGeom prst="rect">
              <a:avLst/>
            </a:prstGeom>
            <a:solidFill>
              <a:srgbClr val="DB4437">
                <a:alpha val="67690"/>
              </a:srgbClr>
            </a:solidFill>
            <a:ln cap="flat" cmpd="sng" w="2857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" name="Shape 647"/>
          <p:cNvGrpSpPr/>
          <p:nvPr/>
        </p:nvGrpSpPr>
        <p:grpSpPr>
          <a:xfrm>
            <a:off x="436825" y="2818725"/>
            <a:ext cx="7111900" cy="1063350"/>
            <a:chOff x="436825" y="2818725"/>
            <a:chExt cx="7111900" cy="1063350"/>
          </a:xfrm>
        </p:grpSpPr>
        <p:cxnSp>
          <p:nvCxnSpPr>
            <p:cNvPr id="648" name="Shape 648"/>
            <p:cNvCxnSpPr/>
            <p:nvPr/>
          </p:nvCxnSpPr>
          <p:spPr>
            <a:xfrm rot="10800000">
              <a:off x="1075450" y="3515886"/>
              <a:ext cx="0" cy="3660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649" name="Shape 649"/>
            <p:cNvCxnSpPr/>
            <p:nvPr/>
          </p:nvCxnSpPr>
          <p:spPr>
            <a:xfrm rot="10800000">
              <a:off x="1483750" y="3515865"/>
              <a:ext cx="0" cy="3660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650" name="Shape 650"/>
            <p:cNvCxnSpPr/>
            <p:nvPr/>
          </p:nvCxnSpPr>
          <p:spPr>
            <a:xfrm rot="10800000">
              <a:off x="1892050" y="3515823"/>
              <a:ext cx="0" cy="3660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651" name="Shape 651"/>
            <p:cNvCxnSpPr/>
            <p:nvPr/>
          </p:nvCxnSpPr>
          <p:spPr>
            <a:xfrm rot="10800000">
              <a:off x="2300350" y="3515928"/>
              <a:ext cx="0" cy="3660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652" name="Shape 652"/>
            <p:cNvCxnSpPr/>
            <p:nvPr/>
          </p:nvCxnSpPr>
          <p:spPr>
            <a:xfrm rot="10800000">
              <a:off x="2708650" y="3515775"/>
              <a:ext cx="0" cy="3663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653" name="Shape 653"/>
            <p:cNvCxnSpPr/>
            <p:nvPr/>
          </p:nvCxnSpPr>
          <p:spPr>
            <a:xfrm rot="10800000">
              <a:off x="3116950" y="3515928"/>
              <a:ext cx="0" cy="3660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654" name="Shape 654"/>
            <p:cNvCxnSpPr/>
            <p:nvPr/>
          </p:nvCxnSpPr>
          <p:spPr>
            <a:xfrm rot="10800000">
              <a:off x="3525250" y="3515991"/>
              <a:ext cx="0" cy="3660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655" name="Shape 655"/>
            <p:cNvCxnSpPr/>
            <p:nvPr/>
          </p:nvCxnSpPr>
          <p:spPr>
            <a:xfrm rot="10800000">
              <a:off x="3933550" y="3515907"/>
              <a:ext cx="0" cy="3660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656" name="Shape 656"/>
            <p:cNvCxnSpPr/>
            <p:nvPr/>
          </p:nvCxnSpPr>
          <p:spPr>
            <a:xfrm rot="10800000">
              <a:off x="4341850" y="3515928"/>
              <a:ext cx="0" cy="3660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657" name="Shape 657"/>
            <p:cNvCxnSpPr/>
            <p:nvPr/>
          </p:nvCxnSpPr>
          <p:spPr>
            <a:xfrm rot="10800000">
              <a:off x="4750150" y="3515803"/>
              <a:ext cx="0" cy="366000"/>
            </a:xfrm>
            <a:prstGeom prst="straightConnector1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658" name="Shape 658"/>
            <p:cNvCxnSpPr/>
            <p:nvPr/>
          </p:nvCxnSpPr>
          <p:spPr>
            <a:xfrm rot="10800000">
              <a:off x="5041025" y="3525669"/>
              <a:ext cx="2507700" cy="352200"/>
            </a:xfrm>
            <a:prstGeom prst="bentConnector3">
              <a:avLst>
                <a:gd fmla="val 78" name="adj1"/>
              </a:avLst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659" name="Shape 659"/>
            <p:cNvCxnSpPr/>
            <p:nvPr/>
          </p:nvCxnSpPr>
          <p:spPr>
            <a:xfrm>
              <a:off x="876250" y="3514600"/>
              <a:ext cx="4036800" cy="0"/>
            </a:xfrm>
            <a:prstGeom prst="straightConnector1">
              <a:avLst/>
            </a:prstGeom>
            <a:noFill/>
            <a:ln cap="flat" cmpd="sng" w="9525">
              <a:solidFill>
                <a:srgbClr val="4285F4"/>
              </a:solidFill>
              <a:prstDash val="solid"/>
              <a:round/>
              <a:headEnd len="lg" w="lg" type="none"/>
              <a:tailEnd len="lg" w="lg" type="none"/>
            </a:ln>
          </p:spPr>
        </p:cxnSp>
        <p:sp>
          <p:nvSpPr>
            <p:cNvPr id="660" name="Shape 660"/>
            <p:cNvSpPr/>
            <p:nvPr/>
          </p:nvSpPr>
          <p:spPr>
            <a:xfrm>
              <a:off x="715450" y="3043575"/>
              <a:ext cx="174000" cy="586200"/>
            </a:xfrm>
            <a:prstGeom prst="leftBrace">
              <a:avLst>
                <a:gd fmla="val 43228" name="adj1"/>
                <a:gd fmla="val 50000" name="adj2"/>
              </a:avLst>
            </a:prstGeom>
            <a:noFill/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1037200" y="3445025"/>
              <a:ext cx="76500" cy="705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30" name="Shape 630"/>
            <p:cNvSpPr/>
            <p:nvPr/>
          </p:nvSpPr>
          <p:spPr>
            <a:xfrm>
              <a:off x="1445500" y="3468800"/>
              <a:ext cx="76500" cy="468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1853800" y="3471600"/>
              <a:ext cx="76500" cy="438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2262100" y="3445300"/>
              <a:ext cx="76500" cy="705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46" name="Shape 646"/>
            <p:cNvSpPr/>
            <p:nvPr/>
          </p:nvSpPr>
          <p:spPr>
            <a:xfrm>
              <a:off x="4711900" y="3471725"/>
              <a:ext cx="76500" cy="438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36" name="Shape 636"/>
            <p:cNvSpPr/>
            <p:nvPr/>
          </p:nvSpPr>
          <p:spPr>
            <a:xfrm>
              <a:off x="2670400" y="3445025"/>
              <a:ext cx="76500" cy="705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3078700" y="3445025"/>
              <a:ext cx="76500" cy="705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3487000" y="3265600"/>
              <a:ext cx="76500" cy="2502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42" name="Shape 642"/>
            <p:cNvSpPr/>
            <p:nvPr/>
          </p:nvSpPr>
          <p:spPr>
            <a:xfrm>
              <a:off x="3895300" y="3043575"/>
              <a:ext cx="76500" cy="4722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44" name="Shape 644"/>
            <p:cNvSpPr/>
            <p:nvPr/>
          </p:nvSpPr>
          <p:spPr>
            <a:xfrm>
              <a:off x="4303600" y="3468875"/>
              <a:ext cx="76500" cy="46800"/>
            </a:xfrm>
            <a:prstGeom prst="rect">
              <a:avLst/>
            </a:prstGeom>
            <a:solidFill>
              <a:srgbClr val="4285F4">
                <a:alpha val="63849"/>
              </a:srgbClr>
            </a:solidFill>
            <a:ln cap="flat" cmpd="sng" w="9525">
              <a:solidFill>
                <a:srgbClr val="4285F4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61" name="Shape 661"/>
            <p:cNvSpPr txBox="1"/>
            <p:nvPr/>
          </p:nvSpPr>
          <p:spPr>
            <a:xfrm rot="-5400000">
              <a:off x="194125" y="3061425"/>
              <a:ext cx="1035900" cy="5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rIns="91425" tIns="91425">
              <a:noAutofit/>
            </a:bodyPr>
            <a:lstStyle/>
            <a:p>
              <a:pPr lv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200">
                  <a:solidFill>
                    <a:srgbClr val="4285F4"/>
                  </a:solidFill>
                  <a:latin typeface="Roboto"/>
                  <a:ea typeface="Roboto"/>
                  <a:cs typeface="Roboto"/>
                  <a:sym typeface="Roboto"/>
                </a:rPr>
                <a:t>Attention </a:t>
              </a:r>
              <a:br>
                <a:rPr lang="en-GB" sz="1200">
                  <a:solidFill>
                    <a:srgbClr val="4285F4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-GB" sz="1200">
                  <a:solidFill>
                    <a:srgbClr val="4285F4"/>
                  </a:solidFill>
                  <a:latin typeface="Roboto"/>
                  <a:ea typeface="Roboto"/>
                  <a:cs typeface="Roboto"/>
                  <a:sym typeface="Roboto"/>
                </a:rPr>
                <a:t>Distribution</a:t>
              </a:r>
            </a:p>
          </p:txBody>
        </p:sp>
      </p:grpSp>
      <p:sp>
        <p:nvSpPr>
          <p:cNvPr id="662" name="Shape 662"/>
          <p:cNvSpPr txBox="1"/>
          <p:nvPr/>
        </p:nvSpPr>
        <p:spPr>
          <a:xfrm rot="-5400000">
            <a:off x="28975" y="3554600"/>
            <a:ext cx="894600" cy="102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DB4437"/>
                </a:solidFill>
                <a:latin typeface="Roboto"/>
                <a:ea typeface="Roboto"/>
                <a:cs typeface="Roboto"/>
                <a:sym typeface="Roboto"/>
              </a:rPr>
              <a:t>Encoder </a:t>
            </a:r>
            <a:br>
              <a:rPr lang="en-GB" sz="1200">
                <a:solidFill>
                  <a:srgbClr val="DB4437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200">
                <a:solidFill>
                  <a:srgbClr val="DB4437"/>
                </a:solidFill>
                <a:latin typeface="Roboto"/>
                <a:ea typeface="Roboto"/>
                <a:cs typeface="Roboto"/>
                <a:sym typeface="Roboto"/>
              </a:rPr>
              <a:t>Hidden</a:t>
            </a:r>
            <a:br>
              <a:rPr lang="en-GB" sz="1200">
                <a:solidFill>
                  <a:srgbClr val="DB4437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200">
                <a:solidFill>
                  <a:srgbClr val="DB4437"/>
                </a:solidFill>
                <a:latin typeface="Roboto"/>
                <a:ea typeface="Roboto"/>
                <a:cs typeface="Roboto"/>
                <a:sym typeface="Roboto"/>
              </a:rPr>
              <a:t>States</a:t>
            </a:r>
          </a:p>
        </p:txBody>
      </p:sp>
      <p:sp>
        <p:nvSpPr>
          <p:cNvPr id="663" name="Shape 663"/>
          <p:cNvSpPr/>
          <p:nvPr/>
        </p:nvSpPr>
        <p:spPr>
          <a:xfrm>
            <a:off x="722250" y="3876795"/>
            <a:ext cx="174000" cy="377700"/>
          </a:xfrm>
          <a:prstGeom prst="leftBrace">
            <a:avLst>
              <a:gd fmla="val 43228" name="adj1"/>
              <a:gd fmla="val 50000" name="adj2"/>
            </a:avLst>
          </a:prstGeom>
          <a:noFill/>
          <a:ln cap="flat" cmpd="sng" w="9525">
            <a:solidFill>
              <a:srgbClr val="DB44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4" name="Shape 664"/>
          <p:cNvSpPr/>
          <p:nvPr/>
        </p:nvSpPr>
        <p:spPr>
          <a:xfrm rot="10800000">
            <a:off x="7798900" y="3876795"/>
            <a:ext cx="174000" cy="377700"/>
          </a:xfrm>
          <a:prstGeom prst="leftBrace">
            <a:avLst>
              <a:gd fmla="val 43228" name="adj1"/>
              <a:gd fmla="val 50000" name="adj2"/>
            </a:avLst>
          </a:prstGeom>
          <a:noFill/>
          <a:ln cap="flat" cmpd="sng" w="9525">
            <a:solidFill>
              <a:srgbClr val="F4B4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5" name="Shape 665"/>
          <p:cNvSpPr txBox="1"/>
          <p:nvPr/>
        </p:nvSpPr>
        <p:spPr>
          <a:xfrm rot="5400000">
            <a:off x="7214625" y="3768050"/>
            <a:ext cx="19323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F3A23C"/>
                </a:solidFill>
                <a:latin typeface="Roboto"/>
                <a:ea typeface="Roboto"/>
                <a:cs typeface="Roboto"/>
                <a:sym typeface="Roboto"/>
              </a:rPr>
              <a:t>Decoder </a:t>
            </a:r>
            <a:br>
              <a:rPr lang="en-GB" sz="1200">
                <a:solidFill>
                  <a:srgbClr val="F3A23C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200">
                <a:solidFill>
                  <a:srgbClr val="F3A23C"/>
                </a:solidFill>
                <a:latin typeface="Roboto"/>
                <a:ea typeface="Roboto"/>
                <a:cs typeface="Roboto"/>
                <a:sym typeface="Roboto"/>
              </a:rPr>
              <a:t>Hidden States</a:t>
            </a:r>
          </a:p>
        </p:txBody>
      </p:sp>
      <p:sp>
        <p:nvSpPr>
          <p:cNvPr id="666" name="Shape 666"/>
          <p:cNvSpPr txBox="1"/>
          <p:nvPr>
            <p:ph type="title"/>
          </p:nvPr>
        </p:nvSpPr>
        <p:spPr>
          <a:xfrm>
            <a:off x="460950" y="0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Pointer-generator network</a:t>
            </a:r>
          </a:p>
        </p:txBody>
      </p:sp>
      <p:grpSp>
        <p:nvGrpSpPr>
          <p:cNvPr id="667" name="Shape 667"/>
          <p:cNvGrpSpPr/>
          <p:nvPr/>
        </p:nvGrpSpPr>
        <p:grpSpPr>
          <a:xfrm>
            <a:off x="2974050" y="2613693"/>
            <a:ext cx="4612100" cy="1263099"/>
            <a:chOff x="2974050" y="2613693"/>
            <a:chExt cx="4612100" cy="1263099"/>
          </a:xfrm>
        </p:grpSpPr>
        <p:cxnSp>
          <p:nvCxnSpPr>
            <p:cNvPr id="668" name="Shape 668"/>
            <p:cNvCxnSpPr>
              <a:stCxn id="555" idx="0"/>
              <a:endCxn id="621" idx="6"/>
            </p:cNvCxnSpPr>
            <p:nvPr/>
          </p:nvCxnSpPr>
          <p:spPr>
            <a:xfrm flipH="1" rot="5400000">
              <a:off x="5947250" y="2237893"/>
              <a:ext cx="899100" cy="2378700"/>
            </a:xfrm>
            <a:prstGeom prst="bentConnector2">
              <a:avLst/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669" name="Shape 669"/>
            <p:cNvCxnSpPr>
              <a:stCxn id="628" idx="3"/>
              <a:endCxn id="621" idx="2"/>
            </p:cNvCxnSpPr>
            <p:nvPr/>
          </p:nvCxnSpPr>
          <p:spPr>
            <a:xfrm>
              <a:off x="2974050" y="2613693"/>
              <a:ext cx="2047500" cy="364200"/>
            </a:xfrm>
            <a:prstGeom prst="bentConnector3">
              <a:avLst>
                <a:gd fmla="val 49999" name="adj1"/>
              </a:avLst>
            </a:prstGeom>
            <a:noFill/>
            <a:ln cap="flat" cmpd="sng" w="9525">
              <a:solidFill>
                <a:srgbClr val="737373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621" name="Shape 621"/>
            <p:cNvSpPr/>
            <p:nvPr/>
          </p:nvSpPr>
          <p:spPr>
            <a:xfrm>
              <a:off x="5021525" y="2884837"/>
              <a:ext cx="186000" cy="186000"/>
            </a:xfrm>
            <a:prstGeom prst="ellipse">
              <a:avLst/>
            </a:prstGeom>
            <a:solidFill>
              <a:srgbClr val="F4B400">
                <a:alpha val="43080"/>
              </a:srgbClr>
            </a:solidFill>
            <a:ln cap="flat" cmpd="sng" w="9525">
              <a:solidFill>
                <a:srgbClr val="F4B4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pic>
          <p:nvPicPr>
            <p:cNvPr descr="Screenshot 2017-05-24 23.24.38.png" id="670" name="Shape 670"/>
            <p:cNvPicPr preferRelativeResize="0"/>
            <p:nvPr/>
          </p:nvPicPr>
          <p:blipFill rotWithShape="1">
            <a:blip r:embed="rId5">
              <a:alphaModFix/>
            </a:blip>
            <a:srcRect b="0" l="0" r="0" t="21494"/>
            <a:stretch/>
          </p:blipFill>
          <p:spPr>
            <a:xfrm>
              <a:off x="4799425" y="3077099"/>
              <a:ext cx="1046400" cy="24662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